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6" r:id="rId2"/>
  </p:sldMasterIdLst>
  <p:notesMasterIdLst>
    <p:notesMasterId r:id="rId14"/>
  </p:notesMasterIdLst>
  <p:handoutMasterIdLst>
    <p:handoutMasterId r:id="rId15"/>
  </p:handoutMasterIdLst>
  <p:sldIdLst>
    <p:sldId id="262" r:id="rId3"/>
    <p:sldId id="263" r:id="rId4"/>
    <p:sldId id="261" r:id="rId5"/>
    <p:sldId id="259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ssignment1" id="{AFAA3A9F-F023-40E0-B271-E815DB60439E}">
          <p14:sldIdLst>
            <p14:sldId id="262"/>
            <p14:sldId id="263"/>
            <p14:sldId id="261"/>
            <p14:sldId id="259"/>
          </p14:sldIdLst>
        </p14:section>
        <p14:section name="Assignment 2" id="{993FE53D-7D98-42CF-B36B-60EEE8A6950B}">
          <p14:sldIdLst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Martinez Lavanchy" initials="PML" lastIdx="7" clrIdx="0">
    <p:extLst>
      <p:ext uri="{19B8F6BF-5375-455C-9EA6-DF929625EA0E}">
        <p15:presenceInfo xmlns:p15="http://schemas.microsoft.com/office/powerpoint/2012/main" userId="S-1-5-21-2082945442-480271342-340043625-372953" providerId="AD"/>
      </p:ext>
    </p:extLst>
  </p:cmAuthor>
  <p:cmAuthor id="2" name="Eirini Zormpa" initials="EZ" lastIdx="2" clrIdx="1">
    <p:extLst>
      <p:ext uri="{19B8F6BF-5375-455C-9EA6-DF929625EA0E}">
        <p15:presenceInfo xmlns:p15="http://schemas.microsoft.com/office/powerpoint/2012/main" userId="Eirini Zormp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4"/>
    <a:srgbClr val="BDD7EE"/>
    <a:srgbClr val="AC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82" d="100"/>
          <a:sy n="82" d="100"/>
        </p:scale>
        <p:origin x="7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05A589C-A2D5-4267-8398-1AF30D56CE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7BF67D-60C1-4DC9-BD4E-0CAC049E6F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8D61D-71EB-4B5A-B3E6-2F6314515180}" type="datetimeFigureOut">
              <a:rPr lang="nl-NL" smtClean="0"/>
              <a:t>30-10-2023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595940-148C-4ED4-BE7C-3C8BCDCFD6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C7991ED-9021-4F97-80BE-E8FCEF4A01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F2D1-45E7-4A60-ACDD-C5070BFF5A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280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404A9-005B-45EE-BDCB-A19A55D19366}" type="datetimeFigureOut">
              <a:rPr lang="nl-NL" smtClean="0"/>
              <a:t>30-10-2023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DF202-4D12-43B8-A985-AF801F7D8C2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1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DF202-4D12-43B8-A985-AF801F7D8C2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5734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DF202-4D12-43B8-A985-AF801F7D8C2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6172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4tu.nl/s/documents/Preferred_File_Formats_2023.pdf" TargetMode="External"/><Relationship Id="rId2" Type="http://schemas.openxmlformats.org/officeDocument/2006/relationships/hyperlink" Target="https://mathesaurus.sourceforge.net/matlab-numpy.html" TargetMode="Externa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s://the-turing-way.netlify.app/reproducible-research/compendia.html?highlight=compendium" TargetMode="External"/><Relationship Id="rId2" Type="http://schemas.openxmlformats.org/officeDocument/2006/relationships/hyperlink" Target="https://tiloid.com/p/readme-md-the-ultimate-guide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datamanagement.hms.harvard.edu/plan-design/file-naming-conventions" TargetMode="Externa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Assignment1_Master_template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122607" y="2217089"/>
            <a:ext cx="2586238" cy="748110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b="0" i="0" dirty="0">
                <a:solidFill>
                  <a:srgbClr val="000000"/>
                </a:solidFill>
                <a:effectLst/>
                <a:latin typeface="docs-Calibri"/>
              </a:rPr>
              <a:t>e.g. Recording videos collected in an in-person interview at the Company X</a:t>
            </a:r>
            <a:endParaRPr lang="en-US" dirty="0"/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524128" y="-6692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dirty="0">
                <a:latin typeface="Abadi Extra Light" panose="020B0204020104020204" pitchFamily="34" charset="0"/>
              </a:rPr>
              <a:t>Theme (1) Storage &amp; Backup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>
            <a:cxnSpLocks/>
          </p:cNvCxnSpPr>
          <p:nvPr userDrawn="1"/>
        </p:nvCxnSpPr>
        <p:spPr>
          <a:xfrm>
            <a:off x="8037511" y="267710"/>
            <a:ext cx="0" cy="6165747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EB03E7A6-506F-3C76-0C5A-ED04D51C4454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2957209" y="2216357"/>
            <a:ext cx="1044595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e.g. Videos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7CE6EAA0-4AC6-4E30-473D-5C653DBCB794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4184073" y="2208091"/>
            <a:ext cx="794970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e.g. mpg4,45 Gb 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BFB5EE16-3F66-E11F-E8C1-C932BDD00252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137468" y="3092089"/>
            <a:ext cx="2586238" cy="776480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32CE509-7B0D-3EB6-7CF8-7A55A97745AE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1194422" y="3100292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20" name="Right Arrow 29">
            <a:extLst>
              <a:ext uri="{FF2B5EF4-FFF2-40B4-BE49-F238E27FC236}">
                <a16:creationId xmlns:a16="http://schemas.microsoft.com/office/drawing/2014/main" id="{D6D20CB5-DE16-0529-870D-9C3DB062BAC5}"/>
              </a:ext>
            </a:extLst>
          </p:cNvPr>
          <p:cNvSpPr/>
          <p:nvPr userDrawn="1"/>
        </p:nvSpPr>
        <p:spPr>
          <a:xfrm>
            <a:off x="281622" y="3138360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41">
            <a:extLst>
              <a:ext uri="{FF2B5EF4-FFF2-40B4-BE49-F238E27FC236}">
                <a16:creationId xmlns:a16="http://schemas.microsoft.com/office/drawing/2014/main" id="{CEDC8A75-8FA1-6177-BD46-F30F6583F356}"/>
              </a:ext>
            </a:extLst>
          </p:cNvPr>
          <p:cNvSpPr txBox="1"/>
          <p:nvPr userDrawn="1"/>
        </p:nvSpPr>
        <p:spPr>
          <a:xfrm>
            <a:off x="317393" y="3210717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F204862E-C311-0AD6-D16F-8B1BFFFD130D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2963841" y="3092089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486DBFCB-4C24-2892-0F45-BC5F391E95AA}"/>
              </a:ext>
            </a:extLst>
          </p:cNvPr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4187004" y="3074095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B8FC588-1BEA-8252-6061-A18DD116C687}"/>
              </a:ext>
            </a:extLst>
          </p:cNvPr>
          <p:cNvGrpSpPr/>
          <p:nvPr userDrawn="1"/>
        </p:nvGrpSpPr>
        <p:grpSpPr>
          <a:xfrm>
            <a:off x="2601167" y="2753432"/>
            <a:ext cx="806332" cy="693719"/>
            <a:chOff x="2677326" y="640328"/>
            <a:chExt cx="912517" cy="835503"/>
          </a:xfrm>
        </p:grpSpPr>
        <p:sp>
          <p:nvSpPr>
            <p:cNvPr id="33" name="TextBox 42">
              <a:extLst>
                <a:ext uri="{FF2B5EF4-FFF2-40B4-BE49-F238E27FC236}">
                  <a16:creationId xmlns:a16="http://schemas.microsoft.com/office/drawing/2014/main" id="{25EBC400-D2A7-2E7F-C41A-2CE7AE88A9FC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5" name="Isosceles Triangle 33">
              <a:extLst>
                <a:ext uri="{FF2B5EF4-FFF2-40B4-BE49-F238E27FC236}">
                  <a16:creationId xmlns:a16="http://schemas.microsoft.com/office/drawing/2014/main" id="{9CF37A75-D59C-18B4-6F94-7BA7E41F5546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37A27B75-8638-A8BC-1B5D-87BBC0EB2267}"/>
              </a:ext>
            </a:extLst>
          </p:cNvPr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5137468" y="3988339"/>
            <a:ext cx="2581104" cy="70534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E323EABE-8503-9BC1-93D7-657BF6BEAC45}"/>
              </a:ext>
            </a:extLst>
          </p:cNvPr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1211241" y="4004484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41F8D34A-1BC5-DC5E-ADEB-B9FF0D200DCF}"/>
              </a:ext>
            </a:extLst>
          </p:cNvPr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2980660" y="3996281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43183F5A-A8E1-4156-9A7C-58E8E90C24D8}"/>
              </a:ext>
            </a:extLst>
          </p:cNvPr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4203823" y="3978287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BB173A4A-9A50-B7DA-D8A3-DA78C01AA556}"/>
              </a:ext>
            </a:extLst>
          </p:cNvPr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5146532" y="4844374"/>
            <a:ext cx="2586238" cy="737638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C3E3EFF1-9682-BFB8-05E5-B7067CE1AA5C}"/>
              </a:ext>
            </a:extLst>
          </p:cNvPr>
          <p:cNvSpPr>
            <a:spLocks noGrp="1"/>
          </p:cNvSpPr>
          <p:nvPr userDrawn="1">
            <p:ph type="body" sz="quarter" idx="36" hasCustomPrompt="1"/>
          </p:nvPr>
        </p:nvSpPr>
        <p:spPr>
          <a:xfrm>
            <a:off x="1196351" y="4880215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E32692E4-D25F-C01D-34FD-AC9D0B488B53}"/>
              </a:ext>
            </a:extLst>
          </p:cNvPr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2965770" y="4872012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A45A18D3-DDCB-43D1-CC45-0A261113073C}"/>
              </a:ext>
            </a:extLst>
          </p:cNvPr>
          <p:cNvSpPr>
            <a:spLocks noGrp="1"/>
          </p:cNvSpPr>
          <p:nvPr userDrawn="1">
            <p:ph type="body" sz="quarter" idx="38" hasCustomPrompt="1"/>
          </p:nvPr>
        </p:nvSpPr>
        <p:spPr>
          <a:xfrm>
            <a:off x="4188933" y="4854018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8E7E289-9E84-0428-5555-2D3D70C909FE}"/>
              </a:ext>
            </a:extLst>
          </p:cNvPr>
          <p:cNvGrpSpPr/>
          <p:nvPr userDrawn="1"/>
        </p:nvGrpSpPr>
        <p:grpSpPr>
          <a:xfrm>
            <a:off x="2603096" y="4533355"/>
            <a:ext cx="806332" cy="693719"/>
            <a:chOff x="2677326" y="640328"/>
            <a:chExt cx="912517" cy="835503"/>
          </a:xfrm>
        </p:grpSpPr>
        <p:sp>
          <p:nvSpPr>
            <p:cNvPr id="46" name="TextBox 42">
              <a:extLst>
                <a:ext uri="{FF2B5EF4-FFF2-40B4-BE49-F238E27FC236}">
                  <a16:creationId xmlns:a16="http://schemas.microsoft.com/office/drawing/2014/main" id="{95D7C04D-36DB-2473-9DF7-2D6205E633B5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Isosceles Triangle 33">
              <a:extLst>
                <a:ext uri="{FF2B5EF4-FFF2-40B4-BE49-F238E27FC236}">
                  <a16:creationId xmlns:a16="http://schemas.microsoft.com/office/drawing/2014/main" id="{1CCAC8EA-B1AB-B4EF-B842-0B4799FF7F4D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561ADBD5-FBD3-85C7-B3BD-1006F92DD9B0}"/>
              </a:ext>
            </a:extLst>
          </p:cNvPr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5174689" y="5739319"/>
            <a:ext cx="2586238" cy="724328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ECF369CC-7C84-90B0-6543-279FC2C2DB7B}"/>
              </a:ext>
            </a:extLst>
          </p:cNvPr>
          <p:cNvSpPr>
            <a:spLocks noGrp="1"/>
          </p:cNvSpPr>
          <p:nvPr userDrawn="1">
            <p:ph type="body" sz="quarter" idx="40" hasCustomPrompt="1"/>
          </p:nvPr>
        </p:nvSpPr>
        <p:spPr>
          <a:xfrm>
            <a:off x="1206107" y="577310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5F6B1F1B-D7EB-5DE9-D18E-4C7B6B247F35}"/>
              </a:ext>
            </a:extLst>
          </p:cNvPr>
          <p:cNvSpPr>
            <a:spLocks noGrp="1"/>
          </p:cNvSpPr>
          <p:nvPr userDrawn="1">
            <p:ph type="body" sz="quarter" idx="41" hasCustomPrompt="1"/>
          </p:nvPr>
        </p:nvSpPr>
        <p:spPr>
          <a:xfrm>
            <a:off x="2975526" y="5764906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31AF7698-58B7-3D92-1B72-DB265B931E4A}"/>
              </a:ext>
            </a:extLst>
          </p:cNvPr>
          <p:cNvSpPr>
            <a:spLocks noGrp="1"/>
          </p:cNvSpPr>
          <p:nvPr userDrawn="1">
            <p:ph type="body" sz="quarter" idx="42" hasCustomPrompt="1"/>
          </p:nvPr>
        </p:nvSpPr>
        <p:spPr>
          <a:xfrm>
            <a:off x="4198689" y="5746912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2870EA0-14C4-0767-E262-74CD663C87B0}"/>
              </a:ext>
            </a:extLst>
          </p:cNvPr>
          <p:cNvGrpSpPr/>
          <p:nvPr userDrawn="1"/>
        </p:nvGrpSpPr>
        <p:grpSpPr>
          <a:xfrm>
            <a:off x="2587193" y="5531610"/>
            <a:ext cx="806332" cy="693719"/>
            <a:chOff x="2677326" y="640328"/>
            <a:chExt cx="912517" cy="835503"/>
          </a:xfrm>
        </p:grpSpPr>
        <p:sp>
          <p:nvSpPr>
            <p:cNvPr id="57" name="TextBox 42">
              <a:extLst>
                <a:ext uri="{FF2B5EF4-FFF2-40B4-BE49-F238E27FC236}">
                  <a16:creationId xmlns:a16="http://schemas.microsoft.com/office/drawing/2014/main" id="{C61671C0-6FAC-583E-9F5C-31F6D4E76D94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8" name="Isosceles Triangle 33">
              <a:extLst>
                <a:ext uri="{FF2B5EF4-FFF2-40B4-BE49-F238E27FC236}">
                  <a16:creationId xmlns:a16="http://schemas.microsoft.com/office/drawing/2014/main" id="{790A5A63-DC13-E875-9E9F-6B2CB96817BE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1A4A026-0447-7D2F-378C-79DAC668EDF1}"/>
              </a:ext>
            </a:extLst>
          </p:cNvPr>
          <p:cNvGrpSpPr/>
          <p:nvPr userDrawn="1"/>
        </p:nvGrpSpPr>
        <p:grpSpPr>
          <a:xfrm>
            <a:off x="2630708" y="3628233"/>
            <a:ext cx="806332" cy="693719"/>
            <a:chOff x="2677326" y="640328"/>
            <a:chExt cx="912517" cy="835503"/>
          </a:xfrm>
        </p:grpSpPr>
        <p:sp>
          <p:nvSpPr>
            <p:cNvPr id="82" name="TextBox 42">
              <a:extLst>
                <a:ext uri="{FF2B5EF4-FFF2-40B4-BE49-F238E27FC236}">
                  <a16:creationId xmlns:a16="http://schemas.microsoft.com/office/drawing/2014/main" id="{3783870B-F304-BA98-EAE8-651AD61CD858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3" name="Isosceles Triangle 33">
              <a:extLst>
                <a:ext uri="{FF2B5EF4-FFF2-40B4-BE49-F238E27FC236}">
                  <a16:creationId xmlns:a16="http://schemas.microsoft.com/office/drawing/2014/main" id="{AFF6EAC8-BE02-D149-8776-C2A27D02DE48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5" name="Right Arrow 29">
            <a:extLst>
              <a:ext uri="{FF2B5EF4-FFF2-40B4-BE49-F238E27FC236}">
                <a16:creationId xmlns:a16="http://schemas.microsoft.com/office/drawing/2014/main" id="{F861632C-1909-221B-710A-9B588BAD3CED}"/>
              </a:ext>
            </a:extLst>
          </p:cNvPr>
          <p:cNvSpPr/>
          <p:nvPr userDrawn="1"/>
        </p:nvSpPr>
        <p:spPr>
          <a:xfrm>
            <a:off x="249261" y="4966145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41">
            <a:extLst>
              <a:ext uri="{FF2B5EF4-FFF2-40B4-BE49-F238E27FC236}">
                <a16:creationId xmlns:a16="http://schemas.microsoft.com/office/drawing/2014/main" id="{8FFAD581-D8D9-34B9-552E-5A5E7EE2B6EB}"/>
              </a:ext>
            </a:extLst>
          </p:cNvPr>
          <p:cNvSpPr txBox="1"/>
          <p:nvPr userDrawn="1"/>
        </p:nvSpPr>
        <p:spPr>
          <a:xfrm>
            <a:off x="285032" y="5038502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7" name="Right Arrow 29">
            <a:extLst>
              <a:ext uri="{FF2B5EF4-FFF2-40B4-BE49-F238E27FC236}">
                <a16:creationId xmlns:a16="http://schemas.microsoft.com/office/drawing/2014/main" id="{CD035E4D-84B4-1BEC-2CA9-67C848C0ED65}"/>
              </a:ext>
            </a:extLst>
          </p:cNvPr>
          <p:cNvSpPr/>
          <p:nvPr userDrawn="1"/>
        </p:nvSpPr>
        <p:spPr>
          <a:xfrm>
            <a:off x="281031" y="5877969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41">
            <a:extLst>
              <a:ext uri="{FF2B5EF4-FFF2-40B4-BE49-F238E27FC236}">
                <a16:creationId xmlns:a16="http://schemas.microsoft.com/office/drawing/2014/main" id="{DF3C8955-A353-7A52-87C4-674C7A077A64}"/>
              </a:ext>
            </a:extLst>
          </p:cNvPr>
          <p:cNvSpPr txBox="1"/>
          <p:nvPr userDrawn="1"/>
        </p:nvSpPr>
        <p:spPr>
          <a:xfrm>
            <a:off x="316802" y="5950326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9" name="Right Arrow 29">
            <a:extLst>
              <a:ext uri="{FF2B5EF4-FFF2-40B4-BE49-F238E27FC236}">
                <a16:creationId xmlns:a16="http://schemas.microsoft.com/office/drawing/2014/main" id="{6549CFB3-5845-81C0-87CE-DBA1B7F069B7}"/>
              </a:ext>
            </a:extLst>
          </p:cNvPr>
          <p:cNvSpPr/>
          <p:nvPr userDrawn="1"/>
        </p:nvSpPr>
        <p:spPr>
          <a:xfrm>
            <a:off x="243764" y="4153221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41">
            <a:extLst>
              <a:ext uri="{FF2B5EF4-FFF2-40B4-BE49-F238E27FC236}">
                <a16:creationId xmlns:a16="http://schemas.microsoft.com/office/drawing/2014/main" id="{E3FD3C15-6D4C-C013-3BFC-4462F8CBF728}"/>
              </a:ext>
            </a:extLst>
          </p:cNvPr>
          <p:cNvSpPr txBox="1"/>
          <p:nvPr userDrawn="1"/>
        </p:nvSpPr>
        <p:spPr>
          <a:xfrm>
            <a:off x="279535" y="4225578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374666E-74EC-951C-C97F-83C5410C9D3D}"/>
              </a:ext>
            </a:extLst>
          </p:cNvPr>
          <p:cNvSpPr/>
          <p:nvPr userDrawn="1"/>
        </p:nvSpPr>
        <p:spPr>
          <a:xfrm>
            <a:off x="207250" y="412991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1</a:t>
            </a:r>
            <a:endParaRPr lang="nl-NL" sz="12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806ADA3-62F8-7807-97DB-78539928A94E}"/>
              </a:ext>
            </a:extLst>
          </p:cNvPr>
          <p:cNvSpPr txBox="1"/>
          <p:nvPr userDrawn="1"/>
        </p:nvSpPr>
        <p:spPr>
          <a:xfrm>
            <a:off x="1078832" y="352404"/>
            <a:ext cx="35027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i="0">
                <a:solidFill>
                  <a:schemeClr val="tx1"/>
                </a:solidFill>
                <a:effectLst/>
                <a:latin typeface="Calibri  "/>
              </a:rPr>
              <a:t>Fill out the respective boxes with following information (see slide 2 for some tips and examples):</a:t>
            </a:r>
          </a:p>
          <a:p>
            <a:r>
              <a:rPr lang="en-GB" sz="1100" b="0" i="0" dirty="0">
                <a:solidFill>
                  <a:schemeClr val="tx1"/>
                </a:solidFill>
                <a:effectLst/>
                <a:latin typeface="Calibri  "/>
              </a:rPr>
              <a:t>    1) Add a descriptive name of research data/objects</a:t>
            </a:r>
          </a:p>
          <a:p>
            <a:r>
              <a:rPr lang="en-GB" sz="1100" b="0" i="0" dirty="0">
                <a:solidFill>
                  <a:schemeClr val="tx1"/>
                </a:solidFill>
                <a:effectLst/>
                <a:latin typeface="Calibri  "/>
              </a:rPr>
              <a:t>    2) Add the type of research data/objects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i="0" noProof="0" dirty="0">
                <a:solidFill>
                  <a:schemeClr val="tx1"/>
                </a:solidFill>
                <a:effectLst/>
                <a:latin typeface="Calibri  "/>
              </a:rPr>
              <a:t>    3) Add the format and size of each research data/object</a:t>
            </a:r>
            <a:endParaRPr lang="en-GB" sz="1100" b="0" i="0" dirty="0">
              <a:solidFill>
                <a:schemeClr val="tx1"/>
              </a:solidFill>
              <a:effectLst/>
              <a:latin typeface="Calibri  "/>
            </a:endParaRPr>
          </a:p>
          <a:p>
            <a:r>
              <a:rPr lang="en-GB" sz="1100" b="0" i="0" noProof="0" dirty="0">
                <a:solidFill>
                  <a:schemeClr val="tx1"/>
                </a:solidFill>
                <a:effectLst/>
                <a:latin typeface="Calibri  "/>
              </a:rPr>
              <a:t>    4) Add a short description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392941F-3300-1DCA-52B7-496CC68157E6}"/>
              </a:ext>
            </a:extLst>
          </p:cNvPr>
          <p:cNvSpPr/>
          <p:nvPr userDrawn="1"/>
        </p:nvSpPr>
        <p:spPr>
          <a:xfrm>
            <a:off x="113452" y="1285857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2</a:t>
            </a:r>
            <a:endParaRPr lang="nl-NL" sz="12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0411B7D-41DD-0B68-2434-C10E8B222129}"/>
              </a:ext>
            </a:extLst>
          </p:cNvPr>
          <p:cNvSpPr txBox="1"/>
          <p:nvPr userDrawn="1"/>
        </p:nvSpPr>
        <p:spPr>
          <a:xfrm>
            <a:off x="-1" y="1532809"/>
            <a:ext cx="1658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solidFill>
                  <a:schemeClr val="tx1"/>
                </a:solidFill>
                <a:effectLst/>
                <a:latin typeface="Calibri  "/>
              </a:rPr>
              <a:t>Indicate actions to the research data/object. Use the Toolbox (slide 4)</a:t>
            </a:r>
            <a:endParaRPr lang="nl-NL" sz="1100" b="0" dirty="0">
              <a:solidFill>
                <a:schemeClr val="tx1"/>
              </a:solidFill>
              <a:latin typeface="Calibri  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3D04096-977F-4BC6-4A66-F70EA6C74975}"/>
              </a:ext>
            </a:extLst>
          </p:cNvPr>
          <p:cNvSpPr/>
          <p:nvPr userDrawn="1"/>
        </p:nvSpPr>
        <p:spPr>
          <a:xfrm>
            <a:off x="4547142" y="437731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3</a:t>
            </a:r>
            <a:endParaRPr lang="nl-NL" sz="12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ED78D51-B016-A358-F007-E6B38AC05156}"/>
              </a:ext>
            </a:extLst>
          </p:cNvPr>
          <p:cNvSpPr txBox="1"/>
          <p:nvPr userDrawn="1"/>
        </p:nvSpPr>
        <p:spPr>
          <a:xfrm>
            <a:off x="5401243" y="284369"/>
            <a:ext cx="19506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solidFill>
                  <a:schemeClr val="tx1"/>
                </a:solidFill>
                <a:effectLst/>
                <a:latin typeface="Calibri  "/>
              </a:rPr>
              <a:t>Use the red flags in the Toolbox (slide 4) to indicate if a research data/object has important characteristics that might influence how you need to manage it.</a:t>
            </a:r>
            <a:endParaRPr lang="nl-NL" sz="1100" dirty="0">
              <a:solidFill>
                <a:schemeClr val="tx1"/>
              </a:solidFill>
              <a:latin typeface="Calibri  "/>
            </a:endParaRPr>
          </a:p>
        </p:txBody>
      </p:sp>
      <p:cxnSp>
        <p:nvCxnSpPr>
          <p:cNvPr id="108" name="Connector: Elbow 107">
            <a:extLst>
              <a:ext uri="{FF2B5EF4-FFF2-40B4-BE49-F238E27FC236}">
                <a16:creationId xmlns:a16="http://schemas.microsoft.com/office/drawing/2014/main" id="{1E9D592A-BE0F-C916-0692-95F1FE1DF8F0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3054486" y="916189"/>
            <a:ext cx="2346759" cy="1048798"/>
          </a:xfrm>
          <a:prstGeom prst="bentConnector3">
            <a:avLst>
              <a:gd name="adj1" fmla="val 16424"/>
            </a:avLst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0F8E23D-7B68-7DD8-0CFE-8AA9A667A44F}"/>
              </a:ext>
            </a:extLst>
          </p:cNvPr>
          <p:cNvSpPr/>
          <p:nvPr userDrawn="1"/>
        </p:nvSpPr>
        <p:spPr>
          <a:xfrm>
            <a:off x="8113684" y="113951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 4</a:t>
            </a:r>
            <a:endParaRPr lang="nl-NL" sz="12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5399A89-E581-D9F5-CA91-23C36F4FFF8C}"/>
              </a:ext>
            </a:extLst>
          </p:cNvPr>
          <p:cNvSpPr txBox="1"/>
          <p:nvPr userDrawn="1"/>
        </p:nvSpPr>
        <p:spPr>
          <a:xfrm>
            <a:off x="8185163" y="525197"/>
            <a:ext cx="3850975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100" b="0" i="0" dirty="0">
                <a:solidFill>
                  <a:schemeClr val="tx1"/>
                </a:solidFill>
                <a:effectLst/>
                <a:latin typeface="Calibri  "/>
              </a:rPr>
              <a:t>Reflect about the Theme “Storage and Backup”. Think about a strategy to securely store research data/objects of your project and add your choice and considerations to the template, answering the three questions in the boxes below.</a:t>
            </a:r>
            <a:endParaRPr lang="nl-NL" sz="1100" dirty="0">
              <a:solidFill>
                <a:schemeClr val="tx1"/>
              </a:solidFill>
              <a:latin typeface="Calibri  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68D1EE3C-F6DC-807F-6716-CE9586474173}"/>
              </a:ext>
            </a:extLst>
          </p:cNvPr>
          <p:cNvSpPr>
            <a:spLocks noGrp="1"/>
          </p:cNvSpPr>
          <p:nvPr userDrawn="1">
            <p:ph type="body" sz="quarter" idx="46" hasCustomPrompt="1"/>
          </p:nvPr>
        </p:nvSpPr>
        <p:spPr>
          <a:xfrm>
            <a:off x="1194422" y="2191090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e.g. Interview videos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1C738C3F-626B-3BE5-2A76-EF62990647A2}"/>
              </a:ext>
            </a:extLst>
          </p:cNvPr>
          <p:cNvCxnSpPr>
            <a:cxnSpLocks/>
            <a:endCxn id="10" idx="0"/>
          </p:cNvCxnSpPr>
          <p:nvPr userDrawn="1"/>
        </p:nvCxnSpPr>
        <p:spPr>
          <a:xfrm rot="16200000" flipH="1">
            <a:off x="2713642" y="1450492"/>
            <a:ext cx="872690" cy="659040"/>
          </a:xfrm>
          <a:prstGeom prst="bentConnector3">
            <a:avLst>
              <a:gd name="adj1" fmla="val 4331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8EAA16D2-6AB7-EBFA-68E1-86BA01934819}"/>
              </a:ext>
            </a:extLst>
          </p:cNvPr>
          <p:cNvCxnSpPr>
            <a:cxnSpLocks/>
          </p:cNvCxnSpPr>
          <p:nvPr userDrawn="1"/>
        </p:nvCxnSpPr>
        <p:spPr>
          <a:xfrm>
            <a:off x="3492230" y="1721796"/>
            <a:ext cx="1060145" cy="505751"/>
          </a:xfrm>
          <a:prstGeom prst="bentConnector3">
            <a:avLst>
              <a:gd name="adj1" fmla="val 995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0F21E590-6A87-7CA6-9248-38F90BCD55D9}"/>
              </a:ext>
            </a:extLst>
          </p:cNvPr>
          <p:cNvCxnSpPr>
            <a:cxnSpLocks/>
          </p:cNvCxnSpPr>
          <p:nvPr userDrawn="1"/>
        </p:nvCxnSpPr>
        <p:spPr>
          <a:xfrm>
            <a:off x="4569280" y="1734489"/>
            <a:ext cx="1895084" cy="49232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70">
            <a:extLst>
              <a:ext uri="{FF2B5EF4-FFF2-40B4-BE49-F238E27FC236}">
                <a16:creationId xmlns:a16="http://schemas.microsoft.com/office/drawing/2014/main" id="{0A343446-EE92-9367-A630-14991C27BB7D}"/>
              </a:ext>
            </a:extLst>
          </p:cNvPr>
          <p:cNvCxnSpPr>
            <a:cxnSpLocks/>
            <a:endCxn id="3" idx="0"/>
          </p:cNvCxnSpPr>
          <p:nvPr userDrawn="1"/>
        </p:nvCxnSpPr>
        <p:spPr>
          <a:xfrm rot="10800000" flipV="1">
            <a:off x="1989215" y="1723516"/>
            <a:ext cx="814932" cy="4675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E1CBAA7-DE39-955E-938D-76C562CD0EC1}"/>
              </a:ext>
            </a:extLst>
          </p:cNvPr>
          <p:cNvCxnSpPr/>
          <p:nvPr userDrawn="1"/>
        </p:nvCxnSpPr>
        <p:spPr>
          <a:xfrm>
            <a:off x="545352" y="2132973"/>
            <a:ext cx="0" cy="24827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1B015CE-3E7B-5360-B1D3-96605E361B7D}"/>
              </a:ext>
            </a:extLst>
          </p:cNvPr>
          <p:cNvSpPr txBox="1"/>
          <p:nvPr userDrawn="1"/>
        </p:nvSpPr>
        <p:spPr>
          <a:xfrm>
            <a:off x="8107590" y="1196649"/>
            <a:ext cx="38362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Q1. Where will you store the research data/objects?</a:t>
            </a:r>
          </a:p>
          <a:p>
            <a:endParaRPr lang="nl-NL" sz="13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89B48E6-141C-735A-7B65-DFCBA5364022}"/>
              </a:ext>
            </a:extLst>
          </p:cNvPr>
          <p:cNvSpPr txBox="1"/>
          <p:nvPr userDrawn="1"/>
        </p:nvSpPr>
        <p:spPr>
          <a:xfrm>
            <a:off x="8119933" y="2941743"/>
            <a:ext cx="387295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effectLst/>
                <a:latin typeface="+mn-lt"/>
              </a:rPr>
              <a:t>Q2. Where will you store the master copy?</a:t>
            </a:r>
            <a:endParaRPr lang="nl-NL" sz="1300" b="1" dirty="0"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AA3C73-FF68-81CE-1AB7-1A0AB920FABD}"/>
              </a:ext>
            </a:extLst>
          </p:cNvPr>
          <p:cNvSpPr txBox="1"/>
          <p:nvPr userDrawn="1"/>
        </p:nvSpPr>
        <p:spPr>
          <a:xfrm>
            <a:off x="8107590" y="4693683"/>
            <a:ext cx="37586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Q3. What infrastructure will you use as a backup?</a:t>
            </a:r>
            <a:endParaRPr lang="nl-NL" dirty="0"/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7C6D432C-8A4D-FE5D-8EED-4A7D74DC8D7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8185162" y="1554287"/>
            <a:ext cx="3908101" cy="1324999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A29E6196-79EC-721C-E03D-27865841006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185162" y="3227977"/>
            <a:ext cx="3908101" cy="1324999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4C4BEA5D-9FF8-59D5-A873-3C7A667B219C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8190941" y="5025869"/>
            <a:ext cx="3908101" cy="1324999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6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ta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1178074" y="130630"/>
            <a:ext cx="321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>
                <a:latin typeface="Abadi Extra Light" panose="020B0204020104020204" pitchFamily="34" charset="0"/>
              </a:rPr>
              <a:t>Theme (4) </a:t>
            </a:r>
            <a:r>
              <a:rPr lang="en-GB" sz="2400" b="0" dirty="0">
                <a:latin typeface="Abadi Extra Light" panose="020B0204020104020204" pitchFamily="34" charset="0"/>
              </a:rPr>
              <a:t>Metadata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240067-BAEB-4198-987B-7482135D564F}"/>
              </a:ext>
            </a:extLst>
          </p:cNvPr>
          <p:cNvSpPr txBox="1"/>
          <p:nvPr userDrawn="1"/>
        </p:nvSpPr>
        <p:spPr>
          <a:xfrm>
            <a:off x="191356" y="665924"/>
            <a:ext cx="508821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100" dirty="0">
                <a:effectLst/>
                <a:latin typeface="+mn-lt"/>
              </a:rPr>
              <a:t>Think about </a:t>
            </a:r>
            <a:r>
              <a:rPr lang="en-US" sz="1100" b="1" dirty="0">
                <a:effectLst/>
                <a:latin typeface="+mn-lt"/>
              </a:rPr>
              <a:t>the metadata </a:t>
            </a:r>
            <a:r>
              <a:rPr lang="en-US" sz="1100" dirty="0">
                <a:effectLst/>
                <a:latin typeface="+mn-lt"/>
              </a:rPr>
              <a:t>that you should add to the research data/objects of your project. Do you need generic metadata (e.g., date of collection/creation, author) or more specific ones (e.g., location of data collection, instrument model, name of the software to read the data, etc.)?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sz="1100" dirty="0">
              <a:effectLst/>
              <a:latin typeface="+mn-lt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100" b="1" dirty="0">
                <a:effectLst/>
                <a:latin typeface="+mn-lt"/>
              </a:rPr>
              <a:t>Step 1 Reflect on relevant metadata to add to the research data/objects of your project and a standard existing in your discipline (if any), then answer Q1 and Q2.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sz="1100" b="1" dirty="0">
              <a:effectLst/>
              <a:latin typeface="+mn-lt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100" b="1" dirty="0">
                <a:effectLst/>
                <a:latin typeface="+mn-lt"/>
              </a:rPr>
              <a:t>Step 2 - If you have more information regarding metadata, write it down as an answer in the box for ‘Additional remarks’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sz="1100" b="1" dirty="0">
              <a:effectLst/>
              <a:latin typeface="+mn-lt"/>
            </a:endParaRP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FAC86626-4ED3-496C-8C2E-DC828EDE58AB}"/>
              </a:ext>
            </a:extLst>
          </p:cNvPr>
          <p:cNvCxnSpPr>
            <a:cxnSpLocks/>
          </p:cNvCxnSpPr>
          <p:nvPr userDrawn="1"/>
        </p:nvCxnSpPr>
        <p:spPr>
          <a:xfrm>
            <a:off x="5404164" y="290286"/>
            <a:ext cx="0" cy="5860143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xt Placeholder 23">
            <a:extLst>
              <a:ext uri="{FF2B5EF4-FFF2-40B4-BE49-F238E27FC236}">
                <a16:creationId xmlns:a16="http://schemas.microsoft.com/office/drawing/2014/main" id="{0F3D8EAC-26AB-E24F-6D2B-CBEAC185BF8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15558" y="3166884"/>
            <a:ext cx="6047689" cy="162148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8" name="Tekstvak 2">
            <a:extLst>
              <a:ext uri="{FF2B5EF4-FFF2-40B4-BE49-F238E27FC236}">
                <a16:creationId xmlns:a16="http://schemas.microsoft.com/office/drawing/2014/main" id="{3C879D4F-1B5B-3BEA-F08D-086840DAF150}"/>
              </a:ext>
            </a:extLst>
          </p:cNvPr>
          <p:cNvSpPr txBox="1"/>
          <p:nvPr userDrawn="1"/>
        </p:nvSpPr>
        <p:spPr>
          <a:xfrm>
            <a:off x="6615908" y="4894820"/>
            <a:ext cx="16205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en-US" sz="1100" b="1" dirty="0">
                <a:effectLst/>
                <a:latin typeface="+mn-lt"/>
              </a:rPr>
              <a:t>Additional remarks</a:t>
            </a:r>
          </a:p>
        </p:txBody>
      </p:sp>
      <p:sp>
        <p:nvSpPr>
          <p:cNvPr id="9" name="Text Placeholder 23">
            <a:extLst>
              <a:ext uri="{FF2B5EF4-FFF2-40B4-BE49-F238E27FC236}">
                <a16:creationId xmlns:a16="http://schemas.microsoft.com/office/drawing/2014/main" id="{FCD0979D-CB92-DA57-2641-E991626D47A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15558" y="948717"/>
            <a:ext cx="6047690" cy="17346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9B740C-FDC7-59E0-CF0F-B3638DF710A3}"/>
              </a:ext>
            </a:extLst>
          </p:cNvPr>
          <p:cNvSpPr/>
          <p:nvPr userDrawn="1"/>
        </p:nvSpPr>
        <p:spPr>
          <a:xfrm>
            <a:off x="6054510" y="304777"/>
            <a:ext cx="747464" cy="2322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Step  1</a:t>
            </a:r>
            <a:endParaRPr lang="nl-NL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2B4F4C-BD1E-CFBB-7B13-176BAD87E73F}"/>
              </a:ext>
            </a:extLst>
          </p:cNvPr>
          <p:cNvSpPr/>
          <p:nvPr userDrawn="1"/>
        </p:nvSpPr>
        <p:spPr>
          <a:xfrm>
            <a:off x="5868444" y="4894820"/>
            <a:ext cx="747464" cy="2322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 2</a:t>
            </a:r>
            <a:endParaRPr lang="nl-NL" sz="1200" dirty="0"/>
          </a:p>
        </p:txBody>
      </p:sp>
      <p:sp>
        <p:nvSpPr>
          <p:cNvPr id="18" name="Tekstvak 2">
            <a:extLst>
              <a:ext uri="{FF2B5EF4-FFF2-40B4-BE49-F238E27FC236}">
                <a16:creationId xmlns:a16="http://schemas.microsoft.com/office/drawing/2014/main" id="{4C2D9758-FC01-D702-8E45-42243CDD4CF5}"/>
              </a:ext>
            </a:extLst>
          </p:cNvPr>
          <p:cNvSpPr txBox="1"/>
          <p:nvPr userDrawn="1"/>
        </p:nvSpPr>
        <p:spPr>
          <a:xfrm>
            <a:off x="5815558" y="679195"/>
            <a:ext cx="5447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100" b="1" dirty="0">
                <a:effectLst/>
                <a:latin typeface="+mn-lt"/>
              </a:rPr>
              <a:t>Q1. List the relevant metadata you need to record for each research data/object</a:t>
            </a:r>
          </a:p>
        </p:txBody>
      </p:sp>
      <p:sp>
        <p:nvSpPr>
          <p:cNvPr id="22" name="Tekstvak 2">
            <a:extLst>
              <a:ext uri="{FF2B5EF4-FFF2-40B4-BE49-F238E27FC236}">
                <a16:creationId xmlns:a16="http://schemas.microsoft.com/office/drawing/2014/main" id="{7F6E0A46-E99A-9A92-AE94-AC37F6CA9483}"/>
              </a:ext>
            </a:extLst>
          </p:cNvPr>
          <p:cNvSpPr txBox="1"/>
          <p:nvPr userDrawn="1"/>
        </p:nvSpPr>
        <p:spPr>
          <a:xfrm>
            <a:off x="5756289" y="2771263"/>
            <a:ext cx="61662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100" b="1" dirty="0">
                <a:effectLst/>
                <a:latin typeface="+mn-lt"/>
              </a:rPr>
              <a:t>Q2. Indicate if you will use a metadata standard existing in your discipline. If applicable, write the link to the standard</a:t>
            </a:r>
          </a:p>
        </p:txBody>
      </p:sp>
      <p:sp>
        <p:nvSpPr>
          <p:cNvPr id="50" name="Tekstvak 2">
            <a:extLst>
              <a:ext uri="{FF2B5EF4-FFF2-40B4-BE49-F238E27FC236}">
                <a16:creationId xmlns:a16="http://schemas.microsoft.com/office/drawing/2014/main" id="{E6FB11C8-7D82-2EC6-CF20-6BD5AEC708E6}"/>
              </a:ext>
            </a:extLst>
          </p:cNvPr>
          <p:cNvSpPr txBox="1"/>
          <p:nvPr userDrawn="1"/>
        </p:nvSpPr>
        <p:spPr>
          <a:xfrm>
            <a:off x="6813738" y="292221"/>
            <a:ext cx="52019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100" b="1" dirty="0">
                <a:effectLst/>
                <a:latin typeface="+mn-lt"/>
              </a:rPr>
              <a:t>Answer question 1 and 2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C1C4868-CB1E-C40A-EBE2-8C482624A1DF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2254628" y="341209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600" dirty="0">
                <a:latin typeface="Abadi Extra Light" panose="020B0204020104020204" pitchFamily="34" charset="0"/>
              </a:rPr>
              <a:t>Always refer to the research data/objects from slide 3</a:t>
            </a:r>
            <a:endParaRPr lang="en-US" sz="1600" dirty="0">
              <a:latin typeface="Abadi Extra Light" panose="020B0204020104020204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6DAF9290-C0B8-830A-57A5-E163B2953C52}"/>
              </a:ext>
            </a:extLst>
          </p:cNvPr>
          <p:cNvSpPr/>
          <p:nvPr userDrawn="1"/>
        </p:nvSpPr>
        <p:spPr>
          <a:xfrm>
            <a:off x="95400" y="3176606"/>
            <a:ext cx="5143926" cy="2607506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2240C695-185E-C8D3-4051-816EB08D81E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74826" y="5156430"/>
            <a:ext cx="6047689" cy="162148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B4445D-A451-AEF7-6EAF-EE68662E6492}"/>
              </a:ext>
            </a:extLst>
          </p:cNvPr>
          <p:cNvSpPr txBox="1"/>
          <p:nvPr userDrawn="1"/>
        </p:nvSpPr>
        <p:spPr>
          <a:xfrm>
            <a:off x="191356" y="3463760"/>
            <a:ext cx="4949604" cy="91146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Recommendations: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visit the FAIRsharing.org website to check if a metadata standard exists for your discipline or type of data. Here are other links that may help you to search for a </a:t>
            </a:r>
            <a:r>
              <a:rPr lang="en-GB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standard: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86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le for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85297" y="138310"/>
            <a:ext cx="370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>
                <a:latin typeface="Abadi Extra Light" panose="020B0204020104020204" pitchFamily="34" charset="0"/>
              </a:rPr>
              <a:t>Theme (5) </a:t>
            </a:r>
            <a:r>
              <a:rPr lang="en-GB" sz="2400" b="0" dirty="0">
                <a:latin typeface="Abadi Extra Light" panose="020B0204020104020204" pitchFamily="34" charset="0"/>
              </a:rPr>
              <a:t>File formats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240067-BAEB-4198-987B-7482135D564F}"/>
              </a:ext>
            </a:extLst>
          </p:cNvPr>
          <p:cNvSpPr txBox="1"/>
          <p:nvPr userDrawn="1"/>
        </p:nvSpPr>
        <p:spPr>
          <a:xfrm>
            <a:off x="160869" y="726168"/>
            <a:ext cx="5107818" cy="1738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Assignment 1, you filled out the format in which you will collect/create the different research data/objects of your project. Go back to the </a:t>
            </a:r>
            <a:r>
              <a:rPr lang="en-US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on slide 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 and think if you can convert those formats to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open file format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Remember that an open file format would increase the interoperability of the research data/object, if anybody would like to reuse them.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Step1 - Reflect on the file formats of each research data/objects of your project, and answer Q1-Q3.</a:t>
            </a:r>
            <a:endParaRPr lang="en-GB" sz="1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FAC86626-4ED3-496C-8C2E-DC828EDE58AB}"/>
              </a:ext>
            </a:extLst>
          </p:cNvPr>
          <p:cNvCxnSpPr>
            <a:cxnSpLocks/>
          </p:cNvCxnSpPr>
          <p:nvPr userDrawn="1"/>
        </p:nvCxnSpPr>
        <p:spPr>
          <a:xfrm>
            <a:off x="5396909" y="296541"/>
            <a:ext cx="0" cy="5777688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Text Placeholder 23">
            <a:extLst>
              <a:ext uri="{FF2B5EF4-FFF2-40B4-BE49-F238E27FC236}">
                <a16:creationId xmlns:a16="http://schemas.microsoft.com/office/drawing/2014/main" id="{7C841531-4406-A460-A573-A0926710924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695400" y="1083733"/>
            <a:ext cx="6069880" cy="151553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6D3F16-54A2-8060-ABDE-D46D31BCFB79}"/>
              </a:ext>
            </a:extLst>
          </p:cNvPr>
          <p:cNvSpPr/>
          <p:nvPr userDrawn="1"/>
        </p:nvSpPr>
        <p:spPr>
          <a:xfrm>
            <a:off x="5754412" y="290260"/>
            <a:ext cx="747464" cy="2322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Step  1</a:t>
            </a:r>
            <a:endParaRPr lang="nl-NL" sz="1200" dirty="0"/>
          </a:p>
        </p:txBody>
      </p:sp>
      <p:sp>
        <p:nvSpPr>
          <p:cNvPr id="23" name="Tekstvak 2">
            <a:extLst>
              <a:ext uri="{FF2B5EF4-FFF2-40B4-BE49-F238E27FC236}">
                <a16:creationId xmlns:a16="http://schemas.microsoft.com/office/drawing/2014/main" id="{8A195874-4F63-3817-1B04-1EC8B22489B4}"/>
              </a:ext>
            </a:extLst>
          </p:cNvPr>
          <p:cNvSpPr txBox="1"/>
          <p:nvPr userDrawn="1"/>
        </p:nvSpPr>
        <p:spPr>
          <a:xfrm>
            <a:off x="5695400" y="649970"/>
            <a:ext cx="6069880" cy="446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050" b="1" noProof="0">
                <a:effectLst/>
                <a:latin typeface="+mn-lt"/>
              </a:rPr>
              <a:t> Q1.  </a:t>
            </a:r>
            <a:r>
              <a:rPr lang="en-GB" sz="1050" b="1" noProof="0" dirty="0">
                <a:effectLst/>
                <a:latin typeface="+mn-lt"/>
              </a:rPr>
              <a:t>If your research  data/object is in an open format, write the details, e.g., code for analysing sensor - Python</a:t>
            </a:r>
          </a:p>
        </p:txBody>
      </p:sp>
      <p:sp>
        <p:nvSpPr>
          <p:cNvPr id="27" name="Tekstvak 2">
            <a:extLst>
              <a:ext uri="{FF2B5EF4-FFF2-40B4-BE49-F238E27FC236}">
                <a16:creationId xmlns:a16="http://schemas.microsoft.com/office/drawing/2014/main" id="{32BBFECF-6175-9EBA-3E1D-53FFF4AA3001}"/>
              </a:ext>
            </a:extLst>
          </p:cNvPr>
          <p:cNvSpPr txBox="1"/>
          <p:nvPr userDrawn="1"/>
        </p:nvSpPr>
        <p:spPr>
          <a:xfrm>
            <a:off x="5695400" y="2674099"/>
            <a:ext cx="6069878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050" b="1" dirty="0">
                <a:effectLst/>
                <a:latin typeface="+mn-lt"/>
              </a:rPr>
              <a:t> Q2. If your research data/object is in a proprietary format, can you convert the proprietary formats to an open format? If yes, to which open format? If not, what are the reasons? </a:t>
            </a:r>
          </a:p>
        </p:txBody>
      </p:sp>
      <p:sp>
        <p:nvSpPr>
          <p:cNvPr id="29" name="Tekstvak 2">
            <a:extLst>
              <a:ext uri="{FF2B5EF4-FFF2-40B4-BE49-F238E27FC236}">
                <a16:creationId xmlns:a16="http://schemas.microsoft.com/office/drawing/2014/main" id="{C415B856-3925-A00B-5E31-9D44D8ED97BF}"/>
              </a:ext>
            </a:extLst>
          </p:cNvPr>
          <p:cNvSpPr txBox="1"/>
          <p:nvPr userDrawn="1"/>
        </p:nvSpPr>
        <p:spPr>
          <a:xfrm>
            <a:off x="5695397" y="4783543"/>
            <a:ext cx="6069875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050" b="1" dirty="0">
                <a:effectLst/>
                <a:latin typeface="+mn-lt"/>
              </a:rPr>
              <a:t> Q3. If the research data/object is in a proprietary format, what information/software would others need to reuse them? </a:t>
            </a:r>
          </a:p>
        </p:txBody>
      </p:sp>
      <p:sp>
        <p:nvSpPr>
          <p:cNvPr id="49" name="Tekstvak 2">
            <a:extLst>
              <a:ext uri="{FF2B5EF4-FFF2-40B4-BE49-F238E27FC236}">
                <a16:creationId xmlns:a16="http://schemas.microsoft.com/office/drawing/2014/main" id="{50DF7899-20BB-4920-06B0-57B4E9EC8C86}"/>
              </a:ext>
            </a:extLst>
          </p:cNvPr>
          <p:cNvSpPr txBox="1"/>
          <p:nvPr userDrawn="1"/>
        </p:nvSpPr>
        <p:spPr>
          <a:xfrm>
            <a:off x="6505068" y="282022"/>
            <a:ext cx="4507645" cy="249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1000" b="1" dirty="0">
                <a:effectLst/>
                <a:latin typeface="+mn-lt"/>
              </a:rPr>
              <a:t>Answer question s 1, 2 and 3: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8875C-1032-BF15-BEF8-55AE67958BC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2254628" y="341209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600" dirty="0">
                <a:latin typeface="Abadi Extra Light" panose="020B0204020104020204" pitchFamily="34" charset="0"/>
              </a:rPr>
              <a:t>Always refer to the research data/objects from slide 3</a:t>
            </a:r>
            <a:endParaRPr lang="en-US" sz="1600" dirty="0">
              <a:latin typeface="Abadi Extra Light" panose="020B0204020104020204" pitchFamily="34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52DB6F0-2E2B-D825-B2F7-680F6C462A0F}"/>
              </a:ext>
            </a:extLst>
          </p:cNvPr>
          <p:cNvSpPr/>
          <p:nvPr userDrawn="1"/>
        </p:nvSpPr>
        <p:spPr>
          <a:xfrm>
            <a:off x="153075" y="2780593"/>
            <a:ext cx="5143926" cy="132404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Text Placeholder 23">
            <a:extLst>
              <a:ext uri="{FF2B5EF4-FFF2-40B4-BE49-F238E27FC236}">
                <a16:creationId xmlns:a16="http://schemas.microsoft.com/office/drawing/2014/main" id="{CBD6FAE3-DE4B-C460-6577-32B0A3873C7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695392" y="3104473"/>
            <a:ext cx="6069880" cy="151553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6" name="Text Placeholder 23">
            <a:extLst>
              <a:ext uri="{FF2B5EF4-FFF2-40B4-BE49-F238E27FC236}">
                <a16:creationId xmlns:a16="http://schemas.microsoft.com/office/drawing/2014/main" id="{E35BE530-BBFE-53AC-4619-5D28EF16A70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695392" y="5181620"/>
            <a:ext cx="6069880" cy="151553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AC4B3F-1D2A-E26D-52B1-544342095D38}"/>
              </a:ext>
            </a:extLst>
          </p:cNvPr>
          <p:cNvSpPr txBox="1"/>
          <p:nvPr userDrawn="1"/>
        </p:nvSpPr>
        <p:spPr>
          <a:xfrm>
            <a:off x="298482" y="2966720"/>
            <a:ext cx="4824099" cy="1152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Recommendations:</a:t>
            </a:r>
            <a:r>
              <a:rPr lang="en-GB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	 </a:t>
            </a:r>
            <a:endParaRPr lang="es-E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Python modules conversion for </a:t>
            </a:r>
            <a:r>
              <a:rPr lang="en-GB" sz="12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</a:t>
            </a:r>
            <a:r>
              <a:rPr lang="en-GB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atlab</a:t>
            </a:r>
            <a:r>
              <a:rPr lang="en-GB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users</a:t>
            </a:r>
            <a:endParaRPr lang="es-E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List of preferred file formats provided by 4TU.ResearchData</a:t>
            </a:r>
            <a:endParaRPr lang="en-US" sz="1200" dirty="0">
              <a:effectLst/>
              <a:latin typeface="+mn-lt"/>
            </a:endParaRPr>
          </a:p>
          <a:p>
            <a:pPr algn="l"/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392055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c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CBF57A33-E222-45AF-9213-5D0F328E0FB2}"/>
              </a:ext>
            </a:extLst>
          </p:cNvPr>
          <p:cNvCxnSpPr>
            <a:cxnSpLocks/>
          </p:cNvCxnSpPr>
          <p:nvPr userDrawn="1"/>
        </p:nvCxnSpPr>
        <p:spPr>
          <a:xfrm>
            <a:off x="5445666" y="203200"/>
            <a:ext cx="0" cy="600452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F107BC1A-4292-4ED6-BB88-97B8D1EC3769}"/>
              </a:ext>
            </a:extLst>
          </p:cNvPr>
          <p:cNvSpPr txBox="1"/>
          <p:nvPr userDrawn="1"/>
        </p:nvSpPr>
        <p:spPr>
          <a:xfrm>
            <a:off x="96950" y="693719"/>
            <a:ext cx="5195831" cy="349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essential to reflect on the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accessibility of research data/objects 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your project. It would help if you elaborate on who, when and how will access them.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Also, it is important to reflect on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possibility/permission to publish 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data/output (e.g., model you created, data you collected) before preparing the research data/objects for publication.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may need to take additional precautions and/or work on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anonymizing the research data/objects 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making them available, especially if you are working with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information and/or personal data.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1. Reflect on the accessibility of each research data/objects of your research project that are listed on slide 3, and answer Q1-Q3.</a:t>
            </a:r>
            <a:endParaRPr lang="en-US" sz="1100" b="1" i="0" dirty="0"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US" sz="11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item, specify its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descriptive name </a:t>
            </a:r>
            <a:r>
              <a:rPr lang="en-US" sz="11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(e.g. Interview videos – access granted only to me and my supervisor only). If there is shared information regarding the accessibility of multiple research data/objects, you can group them first and then indicate the access (e.g. interview videos, interview transcripts - access granted to me and my supervisor only).</a:t>
            </a:r>
            <a:endParaRPr lang="en-US" sz="1100" b="0" i="0" u="none" strike="noStrike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20">
            <a:extLst>
              <a:ext uri="{FF2B5EF4-FFF2-40B4-BE49-F238E27FC236}">
                <a16:creationId xmlns:a16="http://schemas.microsoft.com/office/drawing/2014/main" id="{121A9F01-3125-454F-B8A8-61751E3F0A1B}"/>
              </a:ext>
            </a:extLst>
          </p:cNvPr>
          <p:cNvSpPr txBox="1"/>
          <p:nvPr userDrawn="1"/>
        </p:nvSpPr>
        <p:spPr>
          <a:xfrm>
            <a:off x="0" y="116538"/>
            <a:ext cx="5489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>
                <a:latin typeface="Abadi Extra Light" panose="020B0204020104020204" pitchFamily="34" charset="0"/>
              </a:rPr>
              <a:t>Theme (6) </a:t>
            </a:r>
            <a:r>
              <a:rPr lang="en-GB" sz="2400" b="0" dirty="0">
                <a:latin typeface="Abadi Extra Light" panose="020B0204020104020204" pitchFamily="34" charset="0"/>
              </a:rPr>
              <a:t>Access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3" name="Tekstvak 1">
            <a:extLst>
              <a:ext uri="{FF2B5EF4-FFF2-40B4-BE49-F238E27FC236}">
                <a16:creationId xmlns:a16="http://schemas.microsoft.com/office/drawing/2014/main" id="{7F9D0CF3-1CB4-3C57-DDCE-D76891813686}"/>
              </a:ext>
            </a:extLst>
          </p:cNvPr>
          <p:cNvSpPr txBox="1"/>
          <p:nvPr userDrawn="1"/>
        </p:nvSpPr>
        <p:spPr>
          <a:xfrm>
            <a:off x="5757085" y="4666744"/>
            <a:ext cx="61422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i="0" dirty="0">
                <a:solidFill>
                  <a:schemeClr val="tx1"/>
                </a:solidFill>
                <a:effectLst/>
                <a:latin typeface="+mn-lt"/>
              </a:rPr>
              <a:t>Q3. At the end of the project the research data/objects will be: ‘open’, ‘restricted access’ or ‘restricted access with public metadata’?</a:t>
            </a:r>
            <a:endParaRPr lang="en-US" sz="1100" b="1" i="0" u="none" strike="noStrike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Tekstvak 1">
            <a:extLst>
              <a:ext uri="{FF2B5EF4-FFF2-40B4-BE49-F238E27FC236}">
                <a16:creationId xmlns:a16="http://schemas.microsoft.com/office/drawing/2014/main" id="{370BC71F-8016-C97E-7D8F-FE8AEC98F747}"/>
              </a:ext>
            </a:extLst>
          </p:cNvPr>
          <p:cNvSpPr txBox="1"/>
          <p:nvPr userDrawn="1"/>
        </p:nvSpPr>
        <p:spPr>
          <a:xfrm>
            <a:off x="5757085" y="2499572"/>
            <a:ext cx="61422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i="0" dirty="0">
                <a:solidFill>
                  <a:schemeClr val="tx1"/>
                </a:solidFill>
                <a:effectLst/>
                <a:latin typeface="+mn-lt"/>
              </a:rPr>
              <a:t>Q2. If others than you will have access to the research data/object during the project, how will you share all of them (e.g. </a:t>
            </a:r>
            <a:r>
              <a:rPr lang="en-US" sz="1100" b="1" i="0" dirty="0" err="1">
                <a:solidFill>
                  <a:schemeClr val="tx1"/>
                </a:solidFill>
                <a:effectLst/>
                <a:latin typeface="+mn-lt"/>
              </a:rPr>
              <a:t>SURFdrive</a:t>
            </a:r>
            <a:r>
              <a:rPr lang="en-US" sz="1100" b="1" i="0" dirty="0">
                <a:solidFill>
                  <a:schemeClr val="tx1"/>
                </a:solidFill>
                <a:effectLst/>
                <a:latin typeface="+mn-lt"/>
              </a:rPr>
              <a:t>, SURF file sender, Project Data (U:) drive, etc.)?</a:t>
            </a:r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0E4457F7-4B95-0EB6-E320-B60DFAE5D00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757085" y="802155"/>
            <a:ext cx="6142210" cy="166567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e.g. Interview videos - my supervisor and only commercial partners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536D9B-B1B1-370F-1BF0-51705160EFA3}"/>
              </a:ext>
            </a:extLst>
          </p:cNvPr>
          <p:cNvSpPr/>
          <p:nvPr userDrawn="1"/>
        </p:nvSpPr>
        <p:spPr>
          <a:xfrm>
            <a:off x="5837880" y="232024"/>
            <a:ext cx="747464" cy="2322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Step  1</a:t>
            </a:r>
            <a:endParaRPr lang="nl-NL" sz="1200" dirty="0"/>
          </a:p>
        </p:txBody>
      </p:sp>
      <p:sp>
        <p:nvSpPr>
          <p:cNvPr id="17" name="Tekstvak 2">
            <a:extLst>
              <a:ext uri="{FF2B5EF4-FFF2-40B4-BE49-F238E27FC236}">
                <a16:creationId xmlns:a16="http://schemas.microsoft.com/office/drawing/2014/main" id="{1AB4A474-3151-3CC8-AA24-9E20A85688E3}"/>
              </a:ext>
            </a:extLst>
          </p:cNvPr>
          <p:cNvSpPr txBox="1"/>
          <p:nvPr userDrawn="1"/>
        </p:nvSpPr>
        <p:spPr>
          <a:xfrm>
            <a:off x="5757085" y="566443"/>
            <a:ext cx="55744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i="0" dirty="0">
                <a:solidFill>
                  <a:schemeClr val="tx1"/>
                </a:solidFill>
                <a:effectLst/>
                <a:latin typeface="+mn-lt"/>
              </a:rPr>
              <a:t>Q1.  Who will have access to research data/objects during the project?</a:t>
            </a:r>
          </a:p>
        </p:txBody>
      </p:sp>
      <p:sp>
        <p:nvSpPr>
          <p:cNvPr id="27" name="Tekstvak 2">
            <a:extLst>
              <a:ext uri="{FF2B5EF4-FFF2-40B4-BE49-F238E27FC236}">
                <a16:creationId xmlns:a16="http://schemas.microsoft.com/office/drawing/2014/main" id="{E8A00D76-CE60-E3E0-F352-38926E17B664}"/>
              </a:ext>
            </a:extLst>
          </p:cNvPr>
          <p:cNvSpPr txBox="1"/>
          <p:nvPr userDrawn="1"/>
        </p:nvSpPr>
        <p:spPr>
          <a:xfrm>
            <a:off x="6585344" y="232024"/>
            <a:ext cx="4507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i="0" dirty="0">
                <a:solidFill>
                  <a:schemeClr val="tx1"/>
                </a:solidFill>
                <a:effectLst/>
                <a:latin typeface="+mn-lt"/>
              </a:rPr>
              <a:t>Answer questions 1, 2 and 3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E365258-C3A9-2332-D626-B6787E71420B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2254628" y="341209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600" dirty="0">
                <a:latin typeface="Abadi Extra Light" panose="020B0204020104020204" pitchFamily="34" charset="0"/>
              </a:rPr>
              <a:t>Always refer to the research data/objects from slide 3</a:t>
            </a:r>
            <a:endParaRPr lang="en-US" sz="1600" dirty="0">
              <a:latin typeface="Abadi Extra Light" panose="020B0204020104020204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8127DD0-0483-E8DE-3FFF-4732A96F7BB0}"/>
              </a:ext>
            </a:extLst>
          </p:cNvPr>
          <p:cNvSpPr/>
          <p:nvPr userDrawn="1"/>
        </p:nvSpPr>
        <p:spPr>
          <a:xfrm>
            <a:off x="140393" y="4429461"/>
            <a:ext cx="5143926" cy="1336340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52647505-2213-C2B8-56AD-19586A8E9EB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768061" y="2930459"/>
            <a:ext cx="6142210" cy="166567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e.g. Interview videos - e.g. The data will be shared with my supervisors giving him/her access to my Project Data(U:) drive and the data will be shared with commercial partners via </a:t>
            </a:r>
            <a:r>
              <a:rPr lang="en-US" dirty="0" err="1"/>
              <a:t>SURFdrive</a:t>
            </a:r>
            <a:endParaRPr lang="en-US" dirty="0"/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D44725C5-4BCB-112E-831D-ABF9D9F7F58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768061" y="5070148"/>
            <a:ext cx="6142210" cy="166567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e.g. Interview data - restricted access</a:t>
            </a:r>
          </a:p>
        </p:txBody>
      </p:sp>
    </p:spTree>
    <p:extLst>
      <p:ext uri="{BB962C8B-B14F-4D97-AF65-F5344CB8AC3E}">
        <p14:creationId xmlns:p14="http://schemas.microsoft.com/office/powerpoint/2010/main" val="1687139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ta_Publ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CBF57A33-E222-45AF-9213-5D0F328E0FB2}"/>
              </a:ext>
            </a:extLst>
          </p:cNvPr>
          <p:cNvCxnSpPr>
            <a:cxnSpLocks/>
          </p:cNvCxnSpPr>
          <p:nvPr userDrawn="1"/>
        </p:nvCxnSpPr>
        <p:spPr>
          <a:xfrm>
            <a:off x="5427523" y="291702"/>
            <a:ext cx="0" cy="604378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F107BC1A-4292-4ED6-BB88-97B8D1EC3769}"/>
              </a:ext>
            </a:extLst>
          </p:cNvPr>
          <p:cNvSpPr txBox="1"/>
          <p:nvPr userDrawn="1"/>
        </p:nvSpPr>
        <p:spPr>
          <a:xfrm>
            <a:off x="5809014" y="5187278"/>
            <a:ext cx="60655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GB" sz="1100" b="1" i="0" u="none" strike="noStrike" noProof="0" dirty="0">
                <a:solidFill>
                  <a:srgbClr val="000000"/>
                </a:solidFill>
                <a:effectLst/>
                <a:latin typeface="+mn-lt"/>
              </a:rPr>
              <a:t>Q4. Do the repositories you plan to use provide a DOI for the research data/object? Does it allow you to provide a usage licence? If so, which licence would you use?</a:t>
            </a:r>
          </a:p>
        </p:txBody>
      </p:sp>
      <p:sp>
        <p:nvSpPr>
          <p:cNvPr id="10" name="TextBox 20">
            <a:extLst>
              <a:ext uri="{FF2B5EF4-FFF2-40B4-BE49-F238E27FC236}">
                <a16:creationId xmlns:a16="http://schemas.microsoft.com/office/drawing/2014/main" id="{121A9F01-3125-454F-B8A8-61751E3F0A1B}"/>
              </a:ext>
            </a:extLst>
          </p:cNvPr>
          <p:cNvSpPr txBox="1"/>
          <p:nvPr userDrawn="1"/>
        </p:nvSpPr>
        <p:spPr>
          <a:xfrm>
            <a:off x="454490" y="173387"/>
            <a:ext cx="5057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>
                <a:latin typeface="Abadi Extra Light" panose="020B0204020104020204" pitchFamily="34" charset="0"/>
              </a:rPr>
              <a:t>Theme (7) </a:t>
            </a:r>
            <a:r>
              <a:rPr lang="en-GB" sz="2400" b="0" dirty="0">
                <a:latin typeface="Abadi Extra Light" panose="020B0204020104020204" pitchFamily="34" charset="0"/>
              </a:rPr>
              <a:t>Data publication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3" name="Tekstvak 1">
            <a:extLst>
              <a:ext uri="{FF2B5EF4-FFF2-40B4-BE49-F238E27FC236}">
                <a16:creationId xmlns:a16="http://schemas.microsoft.com/office/drawing/2014/main" id="{936E0BBE-8264-4C22-6D9A-CBB3BBAEFC7D}"/>
              </a:ext>
            </a:extLst>
          </p:cNvPr>
          <p:cNvSpPr txBox="1"/>
          <p:nvPr userDrawn="1"/>
        </p:nvSpPr>
        <p:spPr>
          <a:xfrm>
            <a:off x="5809014" y="3625970"/>
            <a:ext cx="59723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+mn-lt"/>
              </a:rPr>
              <a:t>Q3. If the research data/object is marked ‘restricted access with public metadata’, where will you publish the metadata and where will you store the research data/object?</a:t>
            </a:r>
          </a:p>
        </p:txBody>
      </p:sp>
      <p:sp>
        <p:nvSpPr>
          <p:cNvPr id="4" name="Tekstvak 1">
            <a:extLst>
              <a:ext uri="{FF2B5EF4-FFF2-40B4-BE49-F238E27FC236}">
                <a16:creationId xmlns:a16="http://schemas.microsoft.com/office/drawing/2014/main" id="{EC2566A4-319C-B52F-E038-2E7978606D57}"/>
              </a:ext>
            </a:extLst>
          </p:cNvPr>
          <p:cNvSpPr txBox="1"/>
          <p:nvPr userDrawn="1"/>
        </p:nvSpPr>
        <p:spPr>
          <a:xfrm>
            <a:off x="5809015" y="2087577"/>
            <a:ext cx="5925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+mn-lt"/>
              </a:rPr>
              <a:t> Q2. If the research data/object is marked as  ‘restricted access’, how could other people request for access to it after you finish your project?</a:t>
            </a:r>
          </a:p>
        </p:txBody>
      </p:sp>
      <p:sp>
        <p:nvSpPr>
          <p:cNvPr id="8" name="Tekstvak 1">
            <a:extLst>
              <a:ext uri="{FF2B5EF4-FFF2-40B4-BE49-F238E27FC236}">
                <a16:creationId xmlns:a16="http://schemas.microsoft.com/office/drawing/2014/main" id="{E55EDD19-815B-1F36-FC35-AF5ACCFB8E7C}"/>
              </a:ext>
            </a:extLst>
          </p:cNvPr>
          <p:cNvSpPr txBox="1"/>
          <p:nvPr userDrawn="1"/>
        </p:nvSpPr>
        <p:spPr>
          <a:xfrm>
            <a:off x="5752234" y="601837"/>
            <a:ext cx="60248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+mn-lt"/>
              </a:rPr>
              <a:t> Q1. If the research data/object is marked as ‘open’, in which repository would you publish it? </a:t>
            </a:r>
          </a:p>
        </p:txBody>
      </p:sp>
      <p:sp>
        <p:nvSpPr>
          <p:cNvPr id="9" name="Tekstvak 1">
            <a:extLst>
              <a:ext uri="{FF2B5EF4-FFF2-40B4-BE49-F238E27FC236}">
                <a16:creationId xmlns:a16="http://schemas.microsoft.com/office/drawing/2014/main" id="{E89D017B-4AC0-C2BA-C020-BADD0DE18E8F}"/>
              </a:ext>
            </a:extLst>
          </p:cNvPr>
          <p:cNvSpPr txBox="1"/>
          <p:nvPr userDrawn="1"/>
        </p:nvSpPr>
        <p:spPr>
          <a:xfrm>
            <a:off x="194736" y="863600"/>
            <a:ext cx="5106608" cy="220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Theme (6) Access, you reflected on accessibility to your research data/objects. Based on your answer, you further reflect on how you handle each research data/objects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upon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publication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1. Reflect on the publication of your research data/objects, and answer Q1-Q4.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US" sz="11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reflect on the on the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publication of each research data/object</a:t>
            </a:r>
            <a:r>
              <a:rPr lang="en-US" sz="11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listed on slide </a:t>
            </a:r>
            <a:r>
              <a:rPr lang="en-US" sz="11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For each item, specify its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descriptive name </a:t>
            </a:r>
            <a:r>
              <a:rPr lang="en-US" sz="11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(as shown in the example on the right-hand side). If there is shared information regarding the publication of multiple research data/objects, please present this information alongside the respective list of research data/objects.</a:t>
            </a:r>
            <a:endParaRPr lang="en-GB" sz="11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3E60968-171A-1570-32D7-49BC1D48F50C}"/>
              </a:ext>
            </a:extLst>
          </p:cNvPr>
          <p:cNvSpPr/>
          <p:nvPr userDrawn="1"/>
        </p:nvSpPr>
        <p:spPr>
          <a:xfrm>
            <a:off x="5773726" y="307195"/>
            <a:ext cx="747464" cy="2322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 1</a:t>
            </a:r>
            <a:endParaRPr lang="nl-NL" sz="1200" dirty="0"/>
          </a:p>
        </p:txBody>
      </p:sp>
      <p:sp>
        <p:nvSpPr>
          <p:cNvPr id="21" name="Tekstvak 2">
            <a:extLst>
              <a:ext uri="{FF2B5EF4-FFF2-40B4-BE49-F238E27FC236}">
                <a16:creationId xmlns:a16="http://schemas.microsoft.com/office/drawing/2014/main" id="{21AA3CF0-BBCA-E4C9-DB96-5949BF88F84C}"/>
              </a:ext>
            </a:extLst>
          </p:cNvPr>
          <p:cNvSpPr txBox="1"/>
          <p:nvPr userDrawn="1"/>
        </p:nvSpPr>
        <p:spPr>
          <a:xfrm>
            <a:off x="6521190" y="302543"/>
            <a:ext cx="4507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i="0" dirty="0">
                <a:solidFill>
                  <a:schemeClr val="tx1"/>
                </a:solidFill>
                <a:effectLst/>
                <a:latin typeface="+mn-lt"/>
              </a:rPr>
              <a:t>Answer question 1, 2, 3 and 4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A478902-67D0-CC1E-EB4A-49A73208AF6B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2254628" y="341209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600" dirty="0">
                <a:latin typeface="Abadi Extra Light" panose="020B0204020104020204" pitchFamily="34" charset="0"/>
              </a:rPr>
              <a:t>Always refer to the research data/objects from slide 3</a:t>
            </a:r>
            <a:endParaRPr lang="en-US" sz="1600" dirty="0">
              <a:latin typeface="Abadi Extra Light" panose="020B0204020104020204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B9F28D3B-6DA3-B64A-C52E-B202DD28E646}"/>
              </a:ext>
            </a:extLst>
          </p:cNvPr>
          <p:cNvSpPr/>
          <p:nvPr userDrawn="1"/>
        </p:nvSpPr>
        <p:spPr>
          <a:xfrm>
            <a:off x="109427" y="3606800"/>
            <a:ext cx="5143926" cy="2057401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EB9ED3C9-DBDB-0443-CBE9-F7C95DF5EA1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847087" y="4033694"/>
            <a:ext cx="5972378" cy="114963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 i="1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e.g. Interview videos - e.g. 4TUResearchData will provide DOI for the metadata of the videos. The videos will be stored on Project Data (U:) drive and my supervisor will have access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114367CA-171C-AEDA-4485-581017C037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855582" y="5574291"/>
            <a:ext cx="5972378" cy="111670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 i="1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GB" noProof="0" dirty="0"/>
              <a:t>e.g. sensor data - e.g. 4TUResearchData will provide DOI for the dataset and the licence will be CC-BY</a:t>
            </a:r>
          </a:p>
          <a:p>
            <a:pPr lvl="0"/>
            <a:endParaRPr lang="en-GB" noProof="0" dirty="0"/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672A941B-B57E-BCA4-8EC9-F6799206F22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847087" y="2479175"/>
            <a:ext cx="5972378" cy="115301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 i="1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e.g. Interview videos – The data will be stored on Project Data (U:) drive and my supervisor will have access. The only possibility to get access is contacting the author of the associated publication.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3" name="Text Placeholder 23">
            <a:extLst>
              <a:ext uri="{FF2B5EF4-FFF2-40B4-BE49-F238E27FC236}">
                <a16:creationId xmlns:a16="http://schemas.microsoft.com/office/drawing/2014/main" id="{DBEA4F44-0410-C3AB-706A-860E2CF0B45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831383" y="899007"/>
            <a:ext cx="5972378" cy="115301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 b="0" i="1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e.g. DNA sequencing data – European Nucleotide Archive (ENA)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200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BA94098-4AB4-4B62-B6AD-235C5A36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17C-BEC6-423A-92E3-BDBEAB662457}" type="datetime1">
              <a:rPr lang="nl-NL" smtClean="0"/>
              <a:t>30-10-2023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E72532F-3CAD-4DC9-A8E7-B235A5A2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4E8F5E-7CC8-4447-BCA9-FD4BFE7F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06C832-C168-40F2-9487-AA1F9BBF950D}"/>
              </a:ext>
            </a:extLst>
          </p:cNvPr>
          <p:cNvSpPr/>
          <p:nvPr userDrawn="1"/>
        </p:nvSpPr>
        <p:spPr>
          <a:xfrm>
            <a:off x="854151" y="1169581"/>
            <a:ext cx="4985314" cy="42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BDEC42-38D4-472D-AA74-FCD318E54CD6}"/>
              </a:ext>
            </a:extLst>
          </p:cNvPr>
          <p:cNvSpPr/>
          <p:nvPr userDrawn="1"/>
        </p:nvSpPr>
        <p:spPr>
          <a:xfrm>
            <a:off x="6352536" y="1169579"/>
            <a:ext cx="4985314" cy="42423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701D480-C9C8-4176-823B-6CE803CA931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57012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Abadi Extra Light" panose="020B0204020104020204" pitchFamily="34" charset="0"/>
              </a:rPr>
              <a:t>TOOLBOX</a:t>
            </a:r>
          </a:p>
        </p:txBody>
      </p:sp>
    </p:spTree>
    <p:extLst>
      <p:ext uri="{BB962C8B-B14F-4D97-AF65-F5344CB8AC3E}">
        <p14:creationId xmlns:p14="http://schemas.microsoft.com/office/powerpoint/2010/main" val="1626334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5717C-8F70-4EFA-9B30-194675A3E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65E587-5FB5-49A2-A3AE-DF414E0C1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D29815E-E79E-4122-A254-5C2EBEF38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AAB249E-1C15-4C8A-BBF5-9470F8EE0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260BD07-48BA-408F-A946-4A8B573B6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958199C-2309-422C-913D-612BE001A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BD13-EAB5-443C-9E2A-A5E54798F8AB}" type="datetime1">
              <a:rPr lang="nl-NL" smtClean="0"/>
              <a:t>30-10-2023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2026ECE-9A8D-461D-8CB5-E8C30621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C6C4767-9A59-45EE-A4AC-416E1D64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567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797CBD-BEA8-4A4F-94DD-C33F65859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274C91-1995-4FFD-9E2B-1B3F253BC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0CD6735-25FB-43E7-82F2-21E666467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027C3B1-CD8C-4619-B383-7A49443BD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2C05-08FC-44A8-B54A-B0215092184F}" type="datetime1">
              <a:rPr lang="nl-NL" smtClean="0"/>
              <a:t>30-10-2023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7405549-A927-45EB-9395-E920A52A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742D7EA-822F-4CE8-8E73-45280E109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507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7BB9FF-9293-4AAE-B8A2-1C8F95AF4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9369B94-B657-4C46-84E8-A9B77A64EB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CDA1FEC-F8AB-41E1-BAF9-DE081FCA8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D4DE89B-C710-4457-8AA7-C58EF7D62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2551-321A-4FDA-BB64-75E3DE554EEB}" type="datetime1">
              <a:rPr lang="nl-NL" smtClean="0"/>
              <a:t>30-10-2023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1E3CE7-5D50-48A6-903D-2CEA03A93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0861935-9F3F-4F97-9B80-4157703F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89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D40E9-6B0C-4ED9-8833-FE6B7C2FF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1BE67A9-0E9F-443C-A293-67324B1CC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DDD00A-36B2-42BC-8AE8-02F44FBE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DED6-3DF7-4261-843D-2426E96686C9}" type="datetime1">
              <a:rPr lang="nl-NL" smtClean="0"/>
              <a:t>30-10-2023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C0640A-C45F-4B28-BD85-B421923FC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73BB6A-32CC-408C-AF0A-4E31B5A9A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691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7653094-6A5A-426D-9FB4-5B53775149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D2B4C55-450A-4C49-9323-418C244F0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7B1C4E-2010-4E0A-AC3E-F130998B0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0D86-7CE6-4962-8952-DFC294C2F68F}" type="datetime1">
              <a:rPr lang="nl-NL" smtClean="0"/>
              <a:t>30-10-2023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1A6216-316B-498F-9032-B1A87F044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90BFAF-7E53-4863-B0B7-B774EC5CB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745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Assignment1_Master_template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122607" y="2217089"/>
            <a:ext cx="2586238" cy="748110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524128" y="-6692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dirty="0">
                <a:latin typeface="Abadi Extra Light" panose="020B0204020104020204" pitchFamily="34" charset="0"/>
              </a:rPr>
              <a:t>Theme (1) Storage &amp; Backup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>
            <a:cxnSpLocks/>
          </p:cNvCxnSpPr>
          <p:nvPr userDrawn="1"/>
        </p:nvCxnSpPr>
        <p:spPr>
          <a:xfrm>
            <a:off x="8037511" y="267710"/>
            <a:ext cx="0" cy="6165747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EB03E7A6-506F-3C76-0C5A-ED04D51C4454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2957209" y="2216357"/>
            <a:ext cx="1044595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7CE6EAA0-4AC6-4E30-473D-5C653DBCB794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4184073" y="2208091"/>
            <a:ext cx="794970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BFB5EE16-3F66-E11F-E8C1-C932BDD00252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137468" y="3092089"/>
            <a:ext cx="2586238" cy="776480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32CE509-7B0D-3EB6-7CF8-7A55A97745AE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1194422" y="3100292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20" name="Right Arrow 29">
            <a:extLst>
              <a:ext uri="{FF2B5EF4-FFF2-40B4-BE49-F238E27FC236}">
                <a16:creationId xmlns:a16="http://schemas.microsoft.com/office/drawing/2014/main" id="{D6D20CB5-DE16-0529-870D-9C3DB062BAC5}"/>
              </a:ext>
            </a:extLst>
          </p:cNvPr>
          <p:cNvSpPr/>
          <p:nvPr userDrawn="1"/>
        </p:nvSpPr>
        <p:spPr>
          <a:xfrm>
            <a:off x="281622" y="3138360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41">
            <a:extLst>
              <a:ext uri="{FF2B5EF4-FFF2-40B4-BE49-F238E27FC236}">
                <a16:creationId xmlns:a16="http://schemas.microsoft.com/office/drawing/2014/main" id="{CEDC8A75-8FA1-6177-BD46-F30F6583F356}"/>
              </a:ext>
            </a:extLst>
          </p:cNvPr>
          <p:cNvSpPr txBox="1"/>
          <p:nvPr userDrawn="1"/>
        </p:nvSpPr>
        <p:spPr>
          <a:xfrm>
            <a:off x="317393" y="3210717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F204862E-C311-0AD6-D16F-8B1BFFFD130D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2963841" y="3092089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486DBFCB-4C24-2892-0F45-BC5F391E95AA}"/>
              </a:ext>
            </a:extLst>
          </p:cNvPr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4187004" y="3074095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B8FC588-1BEA-8252-6061-A18DD116C687}"/>
              </a:ext>
            </a:extLst>
          </p:cNvPr>
          <p:cNvGrpSpPr/>
          <p:nvPr userDrawn="1"/>
        </p:nvGrpSpPr>
        <p:grpSpPr>
          <a:xfrm>
            <a:off x="2601167" y="2753432"/>
            <a:ext cx="806332" cy="693719"/>
            <a:chOff x="2677326" y="640328"/>
            <a:chExt cx="912517" cy="835503"/>
          </a:xfrm>
        </p:grpSpPr>
        <p:sp>
          <p:nvSpPr>
            <p:cNvPr id="33" name="TextBox 42">
              <a:extLst>
                <a:ext uri="{FF2B5EF4-FFF2-40B4-BE49-F238E27FC236}">
                  <a16:creationId xmlns:a16="http://schemas.microsoft.com/office/drawing/2014/main" id="{25EBC400-D2A7-2E7F-C41A-2CE7AE88A9FC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5" name="Isosceles Triangle 33">
              <a:extLst>
                <a:ext uri="{FF2B5EF4-FFF2-40B4-BE49-F238E27FC236}">
                  <a16:creationId xmlns:a16="http://schemas.microsoft.com/office/drawing/2014/main" id="{9CF37A75-D59C-18B4-6F94-7BA7E41F5546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37A27B75-8638-A8BC-1B5D-87BBC0EB2267}"/>
              </a:ext>
            </a:extLst>
          </p:cNvPr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5137468" y="3988339"/>
            <a:ext cx="2581104" cy="70534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E323EABE-8503-9BC1-93D7-657BF6BEAC45}"/>
              </a:ext>
            </a:extLst>
          </p:cNvPr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1211241" y="4004484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41F8D34A-1BC5-DC5E-ADEB-B9FF0D200DCF}"/>
              </a:ext>
            </a:extLst>
          </p:cNvPr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2980660" y="3996281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43183F5A-A8E1-4156-9A7C-58E8E90C24D8}"/>
              </a:ext>
            </a:extLst>
          </p:cNvPr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4203823" y="3978287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BB173A4A-9A50-B7DA-D8A3-DA78C01AA556}"/>
              </a:ext>
            </a:extLst>
          </p:cNvPr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5146532" y="4844374"/>
            <a:ext cx="2586238" cy="737638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C3E3EFF1-9682-BFB8-05E5-B7067CE1AA5C}"/>
              </a:ext>
            </a:extLst>
          </p:cNvPr>
          <p:cNvSpPr>
            <a:spLocks noGrp="1"/>
          </p:cNvSpPr>
          <p:nvPr userDrawn="1">
            <p:ph type="body" sz="quarter" idx="36" hasCustomPrompt="1"/>
          </p:nvPr>
        </p:nvSpPr>
        <p:spPr>
          <a:xfrm>
            <a:off x="1196351" y="4880215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E32692E4-D25F-C01D-34FD-AC9D0B488B53}"/>
              </a:ext>
            </a:extLst>
          </p:cNvPr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2965770" y="4872012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A45A18D3-DDCB-43D1-CC45-0A261113073C}"/>
              </a:ext>
            </a:extLst>
          </p:cNvPr>
          <p:cNvSpPr>
            <a:spLocks noGrp="1"/>
          </p:cNvSpPr>
          <p:nvPr userDrawn="1">
            <p:ph type="body" sz="quarter" idx="38" hasCustomPrompt="1"/>
          </p:nvPr>
        </p:nvSpPr>
        <p:spPr>
          <a:xfrm>
            <a:off x="4188933" y="4854018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8E7E289-9E84-0428-5555-2D3D70C909FE}"/>
              </a:ext>
            </a:extLst>
          </p:cNvPr>
          <p:cNvGrpSpPr/>
          <p:nvPr userDrawn="1"/>
        </p:nvGrpSpPr>
        <p:grpSpPr>
          <a:xfrm>
            <a:off x="2603096" y="4533355"/>
            <a:ext cx="806332" cy="693719"/>
            <a:chOff x="2677326" y="640328"/>
            <a:chExt cx="912517" cy="835503"/>
          </a:xfrm>
        </p:grpSpPr>
        <p:sp>
          <p:nvSpPr>
            <p:cNvPr id="46" name="TextBox 42">
              <a:extLst>
                <a:ext uri="{FF2B5EF4-FFF2-40B4-BE49-F238E27FC236}">
                  <a16:creationId xmlns:a16="http://schemas.microsoft.com/office/drawing/2014/main" id="{95D7C04D-36DB-2473-9DF7-2D6205E633B5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Isosceles Triangle 33">
              <a:extLst>
                <a:ext uri="{FF2B5EF4-FFF2-40B4-BE49-F238E27FC236}">
                  <a16:creationId xmlns:a16="http://schemas.microsoft.com/office/drawing/2014/main" id="{1CCAC8EA-B1AB-B4EF-B842-0B4799FF7F4D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561ADBD5-FBD3-85C7-B3BD-1006F92DD9B0}"/>
              </a:ext>
            </a:extLst>
          </p:cNvPr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5174689" y="5739319"/>
            <a:ext cx="2586238" cy="724328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ECF369CC-7C84-90B0-6543-279FC2C2DB7B}"/>
              </a:ext>
            </a:extLst>
          </p:cNvPr>
          <p:cNvSpPr>
            <a:spLocks noGrp="1"/>
          </p:cNvSpPr>
          <p:nvPr userDrawn="1">
            <p:ph type="body" sz="quarter" idx="40" hasCustomPrompt="1"/>
          </p:nvPr>
        </p:nvSpPr>
        <p:spPr>
          <a:xfrm>
            <a:off x="1206107" y="577310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5F6B1F1B-D7EB-5DE9-D18E-4C7B6B247F35}"/>
              </a:ext>
            </a:extLst>
          </p:cNvPr>
          <p:cNvSpPr>
            <a:spLocks noGrp="1"/>
          </p:cNvSpPr>
          <p:nvPr userDrawn="1">
            <p:ph type="body" sz="quarter" idx="41" hasCustomPrompt="1"/>
          </p:nvPr>
        </p:nvSpPr>
        <p:spPr>
          <a:xfrm>
            <a:off x="2975526" y="5764906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31AF7698-58B7-3D92-1B72-DB265B931E4A}"/>
              </a:ext>
            </a:extLst>
          </p:cNvPr>
          <p:cNvSpPr>
            <a:spLocks noGrp="1"/>
          </p:cNvSpPr>
          <p:nvPr userDrawn="1">
            <p:ph type="body" sz="quarter" idx="42" hasCustomPrompt="1"/>
          </p:nvPr>
        </p:nvSpPr>
        <p:spPr>
          <a:xfrm>
            <a:off x="4198689" y="5746912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2870EA0-14C4-0767-E262-74CD663C87B0}"/>
              </a:ext>
            </a:extLst>
          </p:cNvPr>
          <p:cNvGrpSpPr/>
          <p:nvPr userDrawn="1"/>
        </p:nvGrpSpPr>
        <p:grpSpPr>
          <a:xfrm>
            <a:off x="2587193" y="5531610"/>
            <a:ext cx="806332" cy="693719"/>
            <a:chOff x="2677326" y="640328"/>
            <a:chExt cx="912517" cy="835503"/>
          </a:xfrm>
        </p:grpSpPr>
        <p:sp>
          <p:nvSpPr>
            <p:cNvPr id="57" name="TextBox 42">
              <a:extLst>
                <a:ext uri="{FF2B5EF4-FFF2-40B4-BE49-F238E27FC236}">
                  <a16:creationId xmlns:a16="http://schemas.microsoft.com/office/drawing/2014/main" id="{C61671C0-6FAC-583E-9F5C-31F6D4E76D94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8" name="Isosceles Triangle 33">
              <a:extLst>
                <a:ext uri="{FF2B5EF4-FFF2-40B4-BE49-F238E27FC236}">
                  <a16:creationId xmlns:a16="http://schemas.microsoft.com/office/drawing/2014/main" id="{790A5A63-DC13-E875-9E9F-6B2CB96817BE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1A4A026-0447-7D2F-378C-79DAC668EDF1}"/>
              </a:ext>
            </a:extLst>
          </p:cNvPr>
          <p:cNvGrpSpPr/>
          <p:nvPr userDrawn="1"/>
        </p:nvGrpSpPr>
        <p:grpSpPr>
          <a:xfrm>
            <a:off x="2630708" y="3628233"/>
            <a:ext cx="806332" cy="693719"/>
            <a:chOff x="2677326" y="640328"/>
            <a:chExt cx="912517" cy="835503"/>
          </a:xfrm>
        </p:grpSpPr>
        <p:sp>
          <p:nvSpPr>
            <p:cNvPr id="82" name="TextBox 42">
              <a:extLst>
                <a:ext uri="{FF2B5EF4-FFF2-40B4-BE49-F238E27FC236}">
                  <a16:creationId xmlns:a16="http://schemas.microsoft.com/office/drawing/2014/main" id="{3783870B-F304-BA98-EAE8-651AD61CD858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3" name="Isosceles Triangle 33">
              <a:extLst>
                <a:ext uri="{FF2B5EF4-FFF2-40B4-BE49-F238E27FC236}">
                  <a16:creationId xmlns:a16="http://schemas.microsoft.com/office/drawing/2014/main" id="{AFF6EAC8-BE02-D149-8776-C2A27D02DE48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5" name="Right Arrow 29">
            <a:extLst>
              <a:ext uri="{FF2B5EF4-FFF2-40B4-BE49-F238E27FC236}">
                <a16:creationId xmlns:a16="http://schemas.microsoft.com/office/drawing/2014/main" id="{F861632C-1909-221B-710A-9B588BAD3CED}"/>
              </a:ext>
            </a:extLst>
          </p:cNvPr>
          <p:cNvSpPr/>
          <p:nvPr userDrawn="1"/>
        </p:nvSpPr>
        <p:spPr>
          <a:xfrm>
            <a:off x="249261" y="4966145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41">
            <a:extLst>
              <a:ext uri="{FF2B5EF4-FFF2-40B4-BE49-F238E27FC236}">
                <a16:creationId xmlns:a16="http://schemas.microsoft.com/office/drawing/2014/main" id="{8FFAD581-D8D9-34B9-552E-5A5E7EE2B6EB}"/>
              </a:ext>
            </a:extLst>
          </p:cNvPr>
          <p:cNvSpPr txBox="1"/>
          <p:nvPr userDrawn="1"/>
        </p:nvSpPr>
        <p:spPr>
          <a:xfrm>
            <a:off x="285032" y="5038502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7" name="Right Arrow 29">
            <a:extLst>
              <a:ext uri="{FF2B5EF4-FFF2-40B4-BE49-F238E27FC236}">
                <a16:creationId xmlns:a16="http://schemas.microsoft.com/office/drawing/2014/main" id="{CD035E4D-84B4-1BEC-2CA9-67C848C0ED65}"/>
              </a:ext>
            </a:extLst>
          </p:cNvPr>
          <p:cNvSpPr/>
          <p:nvPr userDrawn="1"/>
        </p:nvSpPr>
        <p:spPr>
          <a:xfrm>
            <a:off x="281031" y="5877969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41">
            <a:extLst>
              <a:ext uri="{FF2B5EF4-FFF2-40B4-BE49-F238E27FC236}">
                <a16:creationId xmlns:a16="http://schemas.microsoft.com/office/drawing/2014/main" id="{DF3C8955-A353-7A52-87C4-674C7A077A64}"/>
              </a:ext>
            </a:extLst>
          </p:cNvPr>
          <p:cNvSpPr txBox="1"/>
          <p:nvPr userDrawn="1"/>
        </p:nvSpPr>
        <p:spPr>
          <a:xfrm>
            <a:off x="316802" y="5950326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9" name="Right Arrow 29">
            <a:extLst>
              <a:ext uri="{FF2B5EF4-FFF2-40B4-BE49-F238E27FC236}">
                <a16:creationId xmlns:a16="http://schemas.microsoft.com/office/drawing/2014/main" id="{6549CFB3-5845-81C0-87CE-DBA1B7F069B7}"/>
              </a:ext>
            </a:extLst>
          </p:cNvPr>
          <p:cNvSpPr/>
          <p:nvPr userDrawn="1"/>
        </p:nvSpPr>
        <p:spPr>
          <a:xfrm>
            <a:off x="243764" y="4153221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41">
            <a:extLst>
              <a:ext uri="{FF2B5EF4-FFF2-40B4-BE49-F238E27FC236}">
                <a16:creationId xmlns:a16="http://schemas.microsoft.com/office/drawing/2014/main" id="{E3FD3C15-6D4C-C013-3BFC-4462F8CBF728}"/>
              </a:ext>
            </a:extLst>
          </p:cNvPr>
          <p:cNvSpPr txBox="1"/>
          <p:nvPr userDrawn="1"/>
        </p:nvSpPr>
        <p:spPr>
          <a:xfrm>
            <a:off x="279535" y="4225578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374666E-74EC-951C-C97F-83C5410C9D3D}"/>
              </a:ext>
            </a:extLst>
          </p:cNvPr>
          <p:cNvSpPr/>
          <p:nvPr userDrawn="1"/>
        </p:nvSpPr>
        <p:spPr>
          <a:xfrm>
            <a:off x="207250" y="412991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1</a:t>
            </a:r>
            <a:endParaRPr lang="nl-NL" sz="12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806ADA3-62F8-7807-97DB-78539928A94E}"/>
              </a:ext>
            </a:extLst>
          </p:cNvPr>
          <p:cNvSpPr txBox="1"/>
          <p:nvPr userDrawn="1"/>
        </p:nvSpPr>
        <p:spPr>
          <a:xfrm>
            <a:off x="1078832" y="352404"/>
            <a:ext cx="35027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i="0">
                <a:solidFill>
                  <a:schemeClr val="tx1"/>
                </a:solidFill>
                <a:effectLst/>
                <a:latin typeface="Calibri  "/>
              </a:rPr>
              <a:t>Fill out the respective boxes with following information (see slide 2 for some tips and examples):</a:t>
            </a:r>
          </a:p>
          <a:p>
            <a:r>
              <a:rPr lang="en-GB" sz="1100" b="0" i="0" dirty="0">
                <a:solidFill>
                  <a:schemeClr val="tx1"/>
                </a:solidFill>
                <a:effectLst/>
                <a:latin typeface="Calibri  "/>
              </a:rPr>
              <a:t>    1) Add a descriptive name of research data/objects</a:t>
            </a:r>
          </a:p>
          <a:p>
            <a:r>
              <a:rPr lang="en-GB" sz="1100" b="0" i="0" dirty="0">
                <a:solidFill>
                  <a:schemeClr val="tx1"/>
                </a:solidFill>
                <a:effectLst/>
                <a:latin typeface="Calibri  "/>
              </a:rPr>
              <a:t>    2) Add the type of research data/objects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i="0" noProof="0" dirty="0">
                <a:solidFill>
                  <a:schemeClr val="tx1"/>
                </a:solidFill>
                <a:effectLst/>
                <a:latin typeface="Calibri  "/>
              </a:rPr>
              <a:t>    3) Add the format and size of each research data/object</a:t>
            </a:r>
            <a:endParaRPr lang="en-GB" sz="1100" b="0" i="0" dirty="0">
              <a:solidFill>
                <a:schemeClr val="tx1"/>
              </a:solidFill>
              <a:effectLst/>
              <a:latin typeface="Calibri  "/>
            </a:endParaRPr>
          </a:p>
          <a:p>
            <a:r>
              <a:rPr lang="en-GB" sz="1100" b="0" i="0" noProof="0" dirty="0">
                <a:solidFill>
                  <a:schemeClr val="tx1"/>
                </a:solidFill>
                <a:effectLst/>
                <a:latin typeface="Calibri  "/>
              </a:rPr>
              <a:t>    4) Add a short description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392941F-3300-1DCA-52B7-496CC68157E6}"/>
              </a:ext>
            </a:extLst>
          </p:cNvPr>
          <p:cNvSpPr/>
          <p:nvPr userDrawn="1"/>
        </p:nvSpPr>
        <p:spPr>
          <a:xfrm>
            <a:off x="113452" y="1285857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2</a:t>
            </a:r>
            <a:endParaRPr lang="nl-NL" sz="12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0411B7D-41DD-0B68-2434-C10E8B222129}"/>
              </a:ext>
            </a:extLst>
          </p:cNvPr>
          <p:cNvSpPr txBox="1"/>
          <p:nvPr userDrawn="1"/>
        </p:nvSpPr>
        <p:spPr>
          <a:xfrm>
            <a:off x="-1" y="1532809"/>
            <a:ext cx="1658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solidFill>
                  <a:schemeClr val="tx1"/>
                </a:solidFill>
                <a:effectLst/>
                <a:latin typeface="Calibri  "/>
              </a:rPr>
              <a:t>Indicate actions to the research data/object. Use the Toolbox (slide 4)</a:t>
            </a:r>
            <a:endParaRPr lang="nl-NL" sz="1100" b="0" dirty="0">
              <a:solidFill>
                <a:schemeClr val="tx1"/>
              </a:solidFill>
              <a:latin typeface="Calibri  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3D04096-977F-4BC6-4A66-F70EA6C74975}"/>
              </a:ext>
            </a:extLst>
          </p:cNvPr>
          <p:cNvSpPr/>
          <p:nvPr userDrawn="1"/>
        </p:nvSpPr>
        <p:spPr>
          <a:xfrm>
            <a:off x="4547142" y="437731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3</a:t>
            </a:r>
            <a:endParaRPr lang="nl-NL" sz="12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ED78D51-B016-A358-F007-E6B38AC05156}"/>
              </a:ext>
            </a:extLst>
          </p:cNvPr>
          <p:cNvSpPr txBox="1"/>
          <p:nvPr userDrawn="1"/>
        </p:nvSpPr>
        <p:spPr>
          <a:xfrm>
            <a:off x="5401243" y="284369"/>
            <a:ext cx="19506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solidFill>
                  <a:schemeClr val="tx1"/>
                </a:solidFill>
                <a:effectLst/>
                <a:latin typeface="Calibri  "/>
              </a:rPr>
              <a:t>Use the red flags in the Toolbox (slide 4) to indicate if a research data/object has important characteristics that might influence how you need to manage it.</a:t>
            </a:r>
            <a:endParaRPr lang="nl-NL" sz="1100" dirty="0">
              <a:solidFill>
                <a:schemeClr val="tx1"/>
              </a:solidFill>
              <a:latin typeface="Calibri  "/>
            </a:endParaRPr>
          </a:p>
        </p:txBody>
      </p:sp>
      <p:cxnSp>
        <p:nvCxnSpPr>
          <p:cNvPr id="108" name="Connector: Elbow 107">
            <a:extLst>
              <a:ext uri="{FF2B5EF4-FFF2-40B4-BE49-F238E27FC236}">
                <a16:creationId xmlns:a16="http://schemas.microsoft.com/office/drawing/2014/main" id="{1E9D592A-BE0F-C916-0692-95F1FE1DF8F0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3054486" y="916189"/>
            <a:ext cx="2346759" cy="1048798"/>
          </a:xfrm>
          <a:prstGeom prst="bentConnector3">
            <a:avLst>
              <a:gd name="adj1" fmla="val 16424"/>
            </a:avLst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0F8E23D-7B68-7DD8-0CFE-8AA9A667A44F}"/>
              </a:ext>
            </a:extLst>
          </p:cNvPr>
          <p:cNvSpPr/>
          <p:nvPr userDrawn="1"/>
        </p:nvSpPr>
        <p:spPr>
          <a:xfrm>
            <a:off x="8113684" y="113951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 4</a:t>
            </a:r>
            <a:endParaRPr lang="nl-NL" sz="12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5399A89-E581-D9F5-CA91-23C36F4FFF8C}"/>
              </a:ext>
            </a:extLst>
          </p:cNvPr>
          <p:cNvSpPr txBox="1"/>
          <p:nvPr userDrawn="1"/>
        </p:nvSpPr>
        <p:spPr>
          <a:xfrm>
            <a:off x="8185163" y="525197"/>
            <a:ext cx="3850975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100" b="0" i="0" dirty="0">
                <a:solidFill>
                  <a:schemeClr val="tx1"/>
                </a:solidFill>
                <a:effectLst/>
                <a:latin typeface="Calibri  "/>
              </a:rPr>
              <a:t>Reflect about the Theme “Storage and Backup”. Think about a strategy to securely store research data/objects of your project and add your choice and considerations to the template, answering the three questions in the boxes below.</a:t>
            </a:r>
            <a:endParaRPr lang="nl-NL" sz="1100" dirty="0">
              <a:solidFill>
                <a:schemeClr val="tx1"/>
              </a:solidFill>
              <a:latin typeface="Calibri  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68D1EE3C-F6DC-807F-6716-CE9586474173}"/>
              </a:ext>
            </a:extLst>
          </p:cNvPr>
          <p:cNvSpPr>
            <a:spLocks noGrp="1"/>
          </p:cNvSpPr>
          <p:nvPr userDrawn="1">
            <p:ph type="body" sz="quarter" idx="46" hasCustomPrompt="1"/>
          </p:nvPr>
        </p:nvSpPr>
        <p:spPr>
          <a:xfrm>
            <a:off x="1194422" y="2191090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1C738C3F-626B-3BE5-2A76-EF62990647A2}"/>
              </a:ext>
            </a:extLst>
          </p:cNvPr>
          <p:cNvCxnSpPr>
            <a:cxnSpLocks/>
            <a:endCxn id="10" idx="0"/>
          </p:cNvCxnSpPr>
          <p:nvPr userDrawn="1"/>
        </p:nvCxnSpPr>
        <p:spPr>
          <a:xfrm rot="16200000" flipH="1">
            <a:off x="2713642" y="1450492"/>
            <a:ext cx="872690" cy="659040"/>
          </a:xfrm>
          <a:prstGeom prst="bentConnector3">
            <a:avLst>
              <a:gd name="adj1" fmla="val 4331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8EAA16D2-6AB7-EBFA-68E1-86BA01934819}"/>
              </a:ext>
            </a:extLst>
          </p:cNvPr>
          <p:cNvCxnSpPr>
            <a:cxnSpLocks/>
          </p:cNvCxnSpPr>
          <p:nvPr userDrawn="1"/>
        </p:nvCxnSpPr>
        <p:spPr>
          <a:xfrm>
            <a:off x="3492230" y="1721796"/>
            <a:ext cx="1060145" cy="505751"/>
          </a:xfrm>
          <a:prstGeom prst="bentConnector3">
            <a:avLst>
              <a:gd name="adj1" fmla="val 995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0F21E590-6A87-7CA6-9248-38F90BCD55D9}"/>
              </a:ext>
            </a:extLst>
          </p:cNvPr>
          <p:cNvCxnSpPr>
            <a:cxnSpLocks/>
          </p:cNvCxnSpPr>
          <p:nvPr userDrawn="1"/>
        </p:nvCxnSpPr>
        <p:spPr>
          <a:xfrm>
            <a:off x="4569280" y="1734489"/>
            <a:ext cx="1895084" cy="49232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70">
            <a:extLst>
              <a:ext uri="{FF2B5EF4-FFF2-40B4-BE49-F238E27FC236}">
                <a16:creationId xmlns:a16="http://schemas.microsoft.com/office/drawing/2014/main" id="{0A343446-EE92-9367-A630-14991C27BB7D}"/>
              </a:ext>
            </a:extLst>
          </p:cNvPr>
          <p:cNvCxnSpPr>
            <a:cxnSpLocks/>
            <a:endCxn id="3" idx="0"/>
          </p:cNvCxnSpPr>
          <p:nvPr userDrawn="1"/>
        </p:nvCxnSpPr>
        <p:spPr>
          <a:xfrm rot="10800000" flipV="1">
            <a:off x="1989215" y="1723516"/>
            <a:ext cx="814932" cy="4675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E1CBAA7-DE39-955E-938D-76C562CD0EC1}"/>
              </a:ext>
            </a:extLst>
          </p:cNvPr>
          <p:cNvCxnSpPr/>
          <p:nvPr userDrawn="1"/>
        </p:nvCxnSpPr>
        <p:spPr>
          <a:xfrm>
            <a:off x="545352" y="2132973"/>
            <a:ext cx="0" cy="24827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1B015CE-3E7B-5360-B1D3-96605E361B7D}"/>
              </a:ext>
            </a:extLst>
          </p:cNvPr>
          <p:cNvSpPr txBox="1"/>
          <p:nvPr userDrawn="1"/>
        </p:nvSpPr>
        <p:spPr>
          <a:xfrm>
            <a:off x="8107590" y="1196649"/>
            <a:ext cx="38362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Q1. Where will you store the research data/objects?</a:t>
            </a:r>
          </a:p>
          <a:p>
            <a:endParaRPr lang="nl-NL" sz="13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89B48E6-141C-735A-7B65-DFCBA5364022}"/>
              </a:ext>
            </a:extLst>
          </p:cNvPr>
          <p:cNvSpPr txBox="1"/>
          <p:nvPr userDrawn="1"/>
        </p:nvSpPr>
        <p:spPr>
          <a:xfrm>
            <a:off x="8119933" y="2941743"/>
            <a:ext cx="387295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effectLst/>
                <a:latin typeface="+mn-lt"/>
              </a:rPr>
              <a:t>Q2. Where will you store the master copy?</a:t>
            </a:r>
            <a:endParaRPr lang="nl-NL" sz="1300" b="1" dirty="0"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AA3C73-FF68-81CE-1AB7-1A0AB920FABD}"/>
              </a:ext>
            </a:extLst>
          </p:cNvPr>
          <p:cNvSpPr txBox="1"/>
          <p:nvPr userDrawn="1"/>
        </p:nvSpPr>
        <p:spPr>
          <a:xfrm>
            <a:off x="8107590" y="4693683"/>
            <a:ext cx="37586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Q3. What infrastructure will you use as a backup?</a:t>
            </a:r>
            <a:endParaRPr lang="nl-NL" dirty="0"/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7C6D432C-8A4D-FE5D-8EED-4A7D74DC8D7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8185162" y="1554287"/>
            <a:ext cx="3908101" cy="1324999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A29E6196-79EC-721C-E03D-27865841006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185162" y="3227977"/>
            <a:ext cx="3908101" cy="1324999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4C4BEA5D-9FF8-59D5-A873-3C7A667B219C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8190941" y="5025869"/>
            <a:ext cx="3908101" cy="1324999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89998B4-2F3E-ECEC-9E95-949F46523893}"/>
              </a:ext>
            </a:extLst>
          </p:cNvPr>
          <p:cNvGrpSpPr/>
          <p:nvPr userDrawn="1"/>
        </p:nvGrpSpPr>
        <p:grpSpPr>
          <a:xfrm>
            <a:off x="2620055" y="1907625"/>
            <a:ext cx="806332" cy="693719"/>
            <a:chOff x="2677326" y="640328"/>
            <a:chExt cx="912517" cy="835503"/>
          </a:xfrm>
        </p:grpSpPr>
        <p:sp>
          <p:nvSpPr>
            <p:cNvPr id="4" name="TextBox 42">
              <a:extLst>
                <a:ext uri="{FF2B5EF4-FFF2-40B4-BE49-F238E27FC236}">
                  <a16:creationId xmlns:a16="http://schemas.microsoft.com/office/drawing/2014/main" id="{FD1DDD96-7F71-A719-6ACF-07A18B8EB943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" name="Isosceles Triangle 33">
              <a:extLst>
                <a:ext uri="{FF2B5EF4-FFF2-40B4-BE49-F238E27FC236}">
                  <a16:creationId xmlns:a16="http://schemas.microsoft.com/office/drawing/2014/main" id="{FE109FDE-3BE8-B63F-61BE-480CBF4F10EA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ight Arrow 29">
            <a:extLst>
              <a:ext uri="{FF2B5EF4-FFF2-40B4-BE49-F238E27FC236}">
                <a16:creationId xmlns:a16="http://schemas.microsoft.com/office/drawing/2014/main" id="{D507C72A-E529-8D2C-8FAA-586475808A70}"/>
              </a:ext>
            </a:extLst>
          </p:cNvPr>
          <p:cNvSpPr/>
          <p:nvPr userDrawn="1"/>
        </p:nvSpPr>
        <p:spPr>
          <a:xfrm>
            <a:off x="261670" y="2335875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41">
            <a:extLst>
              <a:ext uri="{FF2B5EF4-FFF2-40B4-BE49-F238E27FC236}">
                <a16:creationId xmlns:a16="http://schemas.microsoft.com/office/drawing/2014/main" id="{99B79C87-2AA8-F842-AA08-4C5862F30740}"/>
              </a:ext>
            </a:extLst>
          </p:cNvPr>
          <p:cNvSpPr txBox="1"/>
          <p:nvPr userDrawn="1"/>
        </p:nvSpPr>
        <p:spPr>
          <a:xfrm>
            <a:off x="297441" y="2408232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28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Assignment1_Master_template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122607" y="2217089"/>
            <a:ext cx="2586238" cy="748110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524128" y="-6692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dirty="0">
                <a:latin typeface="Abadi Extra Light" panose="020B0204020104020204" pitchFamily="34" charset="0"/>
              </a:rPr>
              <a:t>Theme (1) Storage &amp; Backup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>
            <a:cxnSpLocks/>
          </p:cNvCxnSpPr>
          <p:nvPr userDrawn="1"/>
        </p:nvCxnSpPr>
        <p:spPr>
          <a:xfrm>
            <a:off x="8037511" y="267710"/>
            <a:ext cx="0" cy="6165747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EB03E7A6-506F-3C76-0C5A-ED04D51C4454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2957209" y="2216357"/>
            <a:ext cx="1044595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7CE6EAA0-4AC6-4E30-473D-5C653DBCB794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4184073" y="2208091"/>
            <a:ext cx="794970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9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BFB5EE16-3F66-E11F-E8C1-C932BDD00252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137468" y="3092089"/>
            <a:ext cx="2586238" cy="776480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32CE509-7B0D-3EB6-7CF8-7A55A97745AE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1194422" y="3100292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20" name="Right Arrow 29">
            <a:extLst>
              <a:ext uri="{FF2B5EF4-FFF2-40B4-BE49-F238E27FC236}">
                <a16:creationId xmlns:a16="http://schemas.microsoft.com/office/drawing/2014/main" id="{D6D20CB5-DE16-0529-870D-9C3DB062BAC5}"/>
              </a:ext>
            </a:extLst>
          </p:cNvPr>
          <p:cNvSpPr/>
          <p:nvPr userDrawn="1"/>
        </p:nvSpPr>
        <p:spPr>
          <a:xfrm>
            <a:off x="281622" y="3138360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41">
            <a:extLst>
              <a:ext uri="{FF2B5EF4-FFF2-40B4-BE49-F238E27FC236}">
                <a16:creationId xmlns:a16="http://schemas.microsoft.com/office/drawing/2014/main" id="{CEDC8A75-8FA1-6177-BD46-F30F6583F356}"/>
              </a:ext>
            </a:extLst>
          </p:cNvPr>
          <p:cNvSpPr txBox="1"/>
          <p:nvPr userDrawn="1"/>
        </p:nvSpPr>
        <p:spPr>
          <a:xfrm>
            <a:off x="317393" y="3210717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F204862E-C311-0AD6-D16F-8B1BFFFD130D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2963841" y="3092089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486DBFCB-4C24-2892-0F45-BC5F391E95AA}"/>
              </a:ext>
            </a:extLst>
          </p:cNvPr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4187004" y="3074095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B8FC588-1BEA-8252-6061-A18DD116C687}"/>
              </a:ext>
            </a:extLst>
          </p:cNvPr>
          <p:cNvGrpSpPr/>
          <p:nvPr userDrawn="1"/>
        </p:nvGrpSpPr>
        <p:grpSpPr>
          <a:xfrm>
            <a:off x="2601167" y="2753432"/>
            <a:ext cx="806332" cy="693719"/>
            <a:chOff x="2677326" y="640328"/>
            <a:chExt cx="912517" cy="835503"/>
          </a:xfrm>
        </p:grpSpPr>
        <p:sp>
          <p:nvSpPr>
            <p:cNvPr id="33" name="TextBox 42">
              <a:extLst>
                <a:ext uri="{FF2B5EF4-FFF2-40B4-BE49-F238E27FC236}">
                  <a16:creationId xmlns:a16="http://schemas.microsoft.com/office/drawing/2014/main" id="{25EBC400-D2A7-2E7F-C41A-2CE7AE88A9FC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5" name="Isosceles Triangle 33">
              <a:extLst>
                <a:ext uri="{FF2B5EF4-FFF2-40B4-BE49-F238E27FC236}">
                  <a16:creationId xmlns:a16="http://schemas.microsoft.com/office/drawing/2014/main" id="{9CF37A75-D59C-18B4-6F94-7BA7E41F5546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37A27B75-8638-A8BC-1B5D-87BBC0EB2267}"/>
              </a:ext>
            </a:extLst>
          </p:cNvPr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5137468" y="3988339"/>
            <a:ext cx="2581104" cy="70534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E323EABE-8503-9BC1-93D7-657BF6BEAC45}"/>
              </a:ext>
            </a:extLst>
          </p:cNvPr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1211241" y="4004484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41F8D34A-1BC5-DC5E-ADEB-B9FF0D200DCF}"/>
              </a:ext>
            </a:extLst>
          </p:cNvPr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2980660" y="3996281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43183F5A-A8E1-4156-9A7C-58E8E90C24D8}"/>
              </a:ext>
            </a:extLst>
          </p:cNvPr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4203823" y="3978287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BB173A4A-9A50-B7DA-D8A3-DA78C01AA556}"/>
              </a:ext>
            </a:extLst>
          </p:cNvPr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5146532" y="4844374"/>
            <a:ext cx="2586238" cy="737638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C3E3EFF1-9682-BFB8-05E5-B7067CE1AA5C}"/>
              </a:ext>
            </a:extLst>
          </p:cNvPr>
          <p:cNvSpPr>
            <a:spLocks noGrp="1"/>
          </p:cNvSpPr>
          <p:nvPr userDrawn="1">
            <p:ph type="body" sz="quarter" idx="36" hasCustomPrompt="1"/>
          </p:nvPr>
        </p:nvSpPr>
        <p:spPr>
          <a:xfrm>
            <a:off x="1196351" y="4880215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E32692E4-D25F-C01D-34FD-AC9D0B488B53}"/>
              </a:ext>
            </a:extLst>
          </p:cNvPr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2965770" y="4872012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A45A18D3-DDCB-43D1-CC45-0A261113073C}"/>
              </a:ext>
            </a:extLst>
          </p:cNvPr>
          <p:cNvSpPr>
            <a:spLocks noGrp="1"/>
          </p:cNvSpPr>
          <p:nvPr userDrawn="1">
            <p:ph type="body" sz="quarter" idx="38" hasCustomPrompt="1"/>
          </p:nvPr>
        </p:nvSpPr>
        <p:spPr>
          <a:xfrm>
            <a:off x="4188933" y="4854018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8E7E289-9E84-0428-5555-2D3D70C909FE}"/>
              </a:ext>
            </a:extLst>
          </p:cNvPr>
          <p:cNvGrpSpPr/>
          <p:nvPr userDrawn="1"/>
        </p:nvGrpSpPr>
        <p:grpSpPr>
          <a:xfrm>
            <a:off x="2603096" y="4533355"/>
            <a:ext cx="806332" cy="693719"/>
            <a:chOff x="2677326" y="640328"/>
            <a:chExt cx="912517" cy="835503"/>
          </a:xfrm>
        </p:grpSpPr>
        <p:sp>
          <p:nvSpPr>
            <p:cNvPr id="46" name="TextBox 42">
              <a:extLst>
                <a:ext uri="{FF2B5EF4-FFF2-40B4-BE49-F238E27FC236}">
                  <a16:creationId xmlns:a16="http://schemas.microsoft.com/office/drawing/2014/main" id="{95D7C04D-36DB-2473-9DF7-2D6205E633B5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Isosceles Triangle 33">
              <a:extLst>
                <a:ext uri="{FF2B5EF4-FFF2-40B4-BE49-F238E27FC236}">
                  <a16:creationId xmlns:a16="http://schemas.microsoft.com/office/drawing/2014/main" id="{1CCAC8EA-B1AB-B4EF-B842-0B4799FF7F4D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561ADBD5-FBD3-85C7-B3BD-1006F92DD9B0}"/>
              </a:ext>
            </a:extLst>
          </p:cNvPr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5174689" y="5739319"/>
            <a:ext cx="2586238" cy="724328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Short description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ECF369CC-7C84-90B0-6543-279FC2C2DB7B}"/>
              </a:ext>
            </a:extLst>
          </p:cNvPr>
          <p:cNvSpPr>
            <a:spLocks noGrp="1"/>
          </p:cNvSpPr>
          <p:nvPr userDrawn="1">
            <p:ph type="body" sz="quarter" idx="40" hasCustomPrompt="1"/>
          </p:nvPr>
        </p:nvSpPr>
        <p:spPr>
          <a:xfrm>
            <a:off x="1206107" y="577310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5F6B1F1B-D7EB-5DE9-D18E-4C7B6B247F35}"/>
              </a:ext>
            </a:extLst>
          </p:cNvPr>
          <p:cNvSpPr>
            <a:spLocks noGrp="1"/>
          </p:cNvSpPr>
          <p:nvPr userDrawn="1">
            <p:ph type="body" sz="quarter" idx="41" hasCustomPrompt="1"/>
          </p:nvPr>
        </p:nvSpPr>
        <p:spPr>
          <a:xfrm>
            <a:off x="2975526" y="5764906"/>
            <a:ext cx="102307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31AF7698-58B7-3D92-1B72-DB265B931E4A}"/>
              </a:ext>
            </a:extLst>
          </p:cNvPr>
          <p:cNvSpPr>
            <a:spLocks noGrp="1"/>
          </p:cNvSpPr>
          <p:nvPr userDrawn="1">
            <p:ph type="body" sz="quarter" idx="42" hasCustomPrompt="1"/>
          </p:nvPr>
        </p:nvSpPr>
        <p:spPr>
          <a:xfrm>
            <a:off x="4198689" y="5746912"/>
            <a:ext cx="806332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File format and size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2870EA0-14C4-0767-E262-74CD663C87B0}"/>
              </a:ext>
            </a:extLst>
          </p:cNvPr>
          <p:cNvGrpSpPr/>
          <p:nvPr userDrawn="1"/>
        </p:nvGrpSpPr>
        <p:grpSpPr>
          <a:xfrm>
            <a:off x="2587193" y="5531610"/>
            <a:ext cx="806332" cy="693719"/>
            <a:chOff x="2677326" y="640328"/>
            <a:chExt cx="912517" cy="835503"/>
          </a:xfrm>
        </p:grpSpPr>
        <p:sp>
          <p:nvSpPr>
            <p:cNvPr id="57" name="TextBox 42">
              <a:extLst>
                <a:ext uri="{FF2B5EF4-FFF2-40B4-BE49-F238E27FC236}">
                  <a16:creationId xmlns:a16="http://schemas.microsoft.com/office/drawing/2014/main" id="{C61671C0-6FAC-583E-9F5C-31F6D4E76D94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8" name="Isosceles Triangle 33">
              <a:extLst>
                <a:ext uri="{FF2B5EF4-FFF2-40B4-BE49-F238E27FC236}">
                  <a16:creationId xmlns:a16="http://schemas.microsoft.com/office/drawing/2014/main" id="{790A5A63-DC13-E875-9E9F-6B2CB96817BE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1A4A026-0447-7D2F-378C-79DAC668EDF1}"/>
              </a:ext>
            </a:extLst>
          </p:cNvPr>
          <p:cNvGrpSpPr/>
          <p:nvPr userDrawn="1"/>
        </p:nvGrpSpPr>
        <p:grpSpPr>
          <a:xfrm>
            <a:off x="2630708" y="3628233"/>
            <a:ext cx="806332" cy="693719"/>
            <a:chOff x="2677326" y="640328"/>
            <a:chExt cx="912517" cy="835503"/>
          </a:xfrm>
        </p:grpSpPr>
        <p:sp>
          <p:nvSpPr>
            <p:cNvPr id="82" name="TextBox 42">
              <a:extLst>
                <a:ext uri="{FF2B5EF4-FFF2-40B4-BE49-F238E27FC236}">
                  <a16:creationId xmlns:a16="http://schemas.microsoft.com/office/drawing/2014/main" id="{3783870B-F304-BA98-EAE8-651AD61CD858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3" name="Isosceles Triangle 33">
              <a:extLst>
                <a:ext uri="{FF2B5EF4-FFF2-40B4-BE49-F238E27FC236}">
                  <a16:creationId xmlns:a16="http://schemas.microsoft.com/office/drawing/2014/main" id="{AFF6EAC8-BE02-D149-8776-C2A27D02DE48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5" name="Right Arrow 29">
            <a:extLst>
              <a:ext uri="{FF2B5EF4-FFF2-40B4-BE49-F238E27FC236}">
                <a16:creationId xmlns:a16="http://schemas.microsoft.com/office/drawing/2014/main" id="{F861632C-1909-221B-710A-9B588BAD3CED}"/>
              </a:ext>
            </a:extLst>
          </p:cNvPr>
          <p:cNvSpPr/>
          <p:nvPr userDrawn="1"/>
        </p:nvSpPr>
        <p:spPr>
          <a:xfrm>
            <a:off x="249261" y="4966145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41">
            <a:extLst>
              <a:ext uri="{FF2B5EF4-FFF2-40B4-BE49-F238E27FC236}">
                <a16:creationId xmlns:a16="http://schemas.microsoft.com/office/drawing/2014/main" id="{8FFAD581-D8D9-34B9-552E-5A5E7EE2B6EB}"/>
              </a:ext>
            </a:extLst>
          </p:cNvPr>
          <p:cNvSpPr txBox="1"/>
          <p:nvPr userDrawn="1"/>
        </p:nvSpPr>
        <p:spPr>
          <a:xfrm>
            <a:off x="285032" y="5038502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7" name="Right Arrow 29">
            <a:extLst>
              <a:ext uri="{FF2B5EF4-FFF2-40B4-BE49-F238E27FC236}">
                <a16:creationId xmlns:a16="http://schemas.microsoft.com/office/drawing/2014/main" id="{CD035E4D-84B4-1BEC-2CA9-67C848C0ED65}"/>
              </a:ext>
            </a:extLst>
          </p:cNvPr>
          <p:cNvSpPr/>
          <p:nvPr userDrawn="1"/>
        </p:nvSpPr>
        <p:spPr>
          <a:xfrm>
            <a:off x="281031" y="5877969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41">
            <a:extLst>
              <a:ext uri="{FF2B5EF4-FFF2-40B4-BE49-F238E27FC236}">
                <a16:creationId xmlns:a16="http://schemas.microsoft.com/office/drawing/2014/main" id="{DF3C8955-A353-7A52-87C4-674C7A077A64}"/>
              </a:ext>
            </a:extLst>
          </p:cNvPr>
          <p:cNvSpPr txBox="1"/>
          <p:nvPr userDrawn="1"/>
        </p:nvSpPr>
        <p:spPr>
          <a:xfrm>
            <a:off x="316802" y="5950326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9" name="Right Arrow 29">
            <a:extLst>
              <a:ext uri="{FF2B5EF4-FFF2-40B4-BE49-F238E27FC236}">
                <a16:creationId xmlns:a16="http://schemas.microsoft.com/office/drawing/2014/main" id="{6549CFB3-5845-81C0-87CE-DBA1B7F069B7}"/>
              </a:ext>
            </a:extLst>
          </p:cNvPr>
          <p:cNvSpPr/>
          <p:nvPr userDrawn="1"/>
        </p:nvSpPr>
        <p:spPr>
          <a:xfrm>
            <a:off x="243764" y="4153221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41">
            <a:extLst>
              <a:ext uri="{FF2B5EF4-FFF2-40B4-BE49-F238E27FC236}">
                <a16:creationId xmlns:a16="http://schemas.microsoft.com/office/drawing/2014/main" id="{E3FD3C15-6D4C-C013-3BFC-4462F8CBF728}"/>
              </a:ext>
            </a:extLst>
          </p:cNvPr>
          <p:cNvSpPr txBox="1"/>
          <p:nvPr userDrawn="1"/>
        </p:nvSpPr>
        <p:spPr>
          <a:xfrm>
            <a:off x="279535" y="4225578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374666E-74EC-951C-C97F-83C5410C9D3D}"/>
              </a:ext>
            </a:extLst>
          </p:cNvPr>
          <p:cNvSpPr/>
          <p:nvPr userDrawn="1"/>
        </p:nvSpPr>
        <p:spPr>
          <a:xfrm>
            <a:off x="207250" y="412991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1</a:t>
            </a:r>
            <a:endParaRPr lang="nl-NL" sz="12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806ADA3-62F8-7807-97DB-78539928A94E}"/>
              </a:ext>
            </a:extLst>
          </p:cNvPr>
          <p:cNvSpPr txBox="1"/>
          <p:nvPr userDrawn="1"/>
        </p:nvSpPr>
        <p:spPr>
          <a:xfrm>
            <a:off x="1078832" y="352404"/>
            <a:ext cx="35027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i="0">
                <a:solidFill>
                  <a:schemeClr val="tx1"/>
                </a:solidFill>
                <a:effectLst/>
                <a:latin typeface="Calibri  "/>
              </a:rPr>
              <a:t>Fill out the respective boxes with following information (see slide 2 for some tips and examples):</a:t>
            </a:r>
          </a:p>
          <a:p>
            <a:r>
              <a:rPr lang="en-GB" sz="1100" b="0" i="0" dirty="0">
                <a:solidFill>
                  <a:schemeClr val="tx1"/>
                </a:solidFill>
                <a:effectLst/>
                <a:latin typeface="Calibri  "/>
              </a:rPr>
              <a:t>    1) Add a descriptive name of research data/objects</a:t>
            </a:r>
          </a:p>
          <a:p>
            <a:r>
              <a:rPr lang="en-GB" sz="1100" b="0" i="0" dirty="0">
                <a:solidFill>
                  <a:schemeClr val="tx1"/>
                </a:solidFill>
                <a:effectLst/>
                <a:latin typeface="Calibri  "/>
              </a:rPr>
              <a:t>    2) Add the type of research data/objects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i="0" noProof="0" dirty="0">
                <a:solidFill>
                  <a:schemeClr val="tx1"/>
                </a:solidFill>
                <a:effectLst/>
                <a:latin typeface="Calibri  "/>
              </a:rPr>
              <a:t>    3) Add the format and size of each research data/object</a:t>
            </a:r>
            <a:endParaRPr lang="en-GB" sz="1100" b="0" i="0" dirty="0">
              <a:solidFill>
                <a:schemeClr val="tx1"/>
              </a:solidFill>
              <a:effectLst/>
              <a:latin typeface="Calibri  "/>
            </a:endParaRPr>
          </a:p>
          <a:p>
            <a:r>
              <a:rPr lang="en-GB" sz="1100" b="0" i="0" noProof="0" dirty="0">
                <a:solidFill>
                  <a:schemeClr val="tx1"/>
                </a:solidFill>
                <a:effectLst/>
                <a:latin typeface="Calibri  "/>
              </a:rPr>
              <a:t>    4) Add a short description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392941F-3300-1DCA-52B7-496CC68157E6}"/>
              </a:ext>
            </a:extLst>
          </p:cNvPr>
          <p:cNvSpPr/>
          <p:nvPr userDrawn="1"/>
        </p:nvSpPr>
        <p:spPr>
          <a:xfrm>
            <a:off x="113452" y="1285857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2</a:t>
            </a:r>
            <a:endParaRPr lang="nl-NL" sz="12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0411B7D-41DD-0B68-2434-C10E8B222129}"/>
              </a:ext>
            </a:extLst>
          </p:cNvPr>
          <p:cNvSpPr txBox="1"/>
          <p:nvPr userDrawn="1"/>
        </p:nvSpPr>
        <p:spPr>
          <a:xfrm>
            <a:off x="-1" y="1532809"/>
            <a:ext cx="1658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solidFill>
                  <a:schemeClr val="tx1"/>
                </a:solidFill>
                <a:effectLst/>
                <a:latin typeface="Calibri  "/>
              </a:rPr>
              <a:t>Indicate actions to the research data/object. Use the Toolbox (slide 4)</a:t>
            </a:r>
            <a:endParaRPr lang="nl-NL" sz="1100" b="0" dirty="0">
              <a:solidFill>
                <a:schemeClr val="tx1"/>
              </a:solidFill>
              <a:latin typeface="Calibri  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3D04096-977F-4BC6-4A66-F70EA6C74975}"/>
              </a:ext>
            </a:extLst>
          </p:cNvPr>
          <p:cNvSpPr/>
          <p:nvPr userDrawn="1"/>
        </p:nvSpPr>
        <p:spPr>
          <a:xfrm>
            <a:off x="4547142" y="437731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3</a:t>
            </a:r>
            <a:endParaRPr lang="nl-NL" sz="12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ED78D51-B016-A358-F007-E6B38AC05156}"/>
              </a:ext>
            </a:extLst>
          </p:cNvPr>
          <p:cNvSpPr txBox="1"/>
          <p:nvPr userDrawn="1"/>
        </p:nvSpPr>
        <p:spPr>
          <a:xfrm>
            <a:off x="5401243" y="284369"/>
            <a:ext cx="19506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solidFill>
                  <a:schemeClr val="tx1"/>
                </a:solidFill>
                <a:effectLst/>
                <a:latin typeface="Calibri  "/>
              </a:rPr>
              <a:t>Use the red flags in the Toolbox (slide 4) to indicate if a research data/object has important characteristics that might influence how you need to manage it.</a:t>
            </a:r>
            <a:endParaRPr lang="nl-NL" sz="1100" dirty="0">
              <a:solidFill>
                <a:schemeClr val="tx1"/>
              </a:solidFill>
              <a:latin typeface="Calibri  "/>
            </a:endParaRPr>
          </a:p>
        </p:txBody>
      </p:sp>
      <p:cxnSp>
        <p:nvCxnSpPr>
          <p:cNvPr id="108" name="Connector: Elbow 107">
            <a:extLst>
              <a:ext uri="{FF2B5EF4-FFF2-40B4-BE49-F238E27FC236}">
                <a16:creationId xmlns:a16="http://schemas.microsoft.com/office/drawing/2014/main" id="{1E9D592A-BE0F-C916-0692-95F1FE1DF8F0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3054486" y="916189"/>
            <a:ext cx="2346759" cy="1048798"/>
          </a:xfrm>
          <a:prstGeom prst="bentConnector3">
            <a:avLst>
              <a:gd name="adj1" fmla="val 16424"/>
            </a:avLst>
          </a:prstGeom>
          <a:ln w="95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0F8E23D-7B68-7DD8-0CFE-8AA9A667A44F}"/>
              </a:ext>
            </a:extLst>
          </p:cNvPr>
          <p:cNvSpPr/>
          <p:nvPr userDrawn="1"/>
        </p:nvSpPr>
        <p:spPr>
          <a:xfrm>
            <a:off x="8113684" y="113951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 4</a:t>
            </a:r>
            <a:endParaRPr lang="nl-NL" sz="12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5399A89-E581-D9F5-CA91-23C36F4FFF8C}"/>
              </a:ext>
            </a:extLst>
          </p:cNvPr>
          <p:cNvSpPr txBox="1"/>
          <p:nvPr userDrawn="1"/>
        </p:nvSpPr>
        <p:spPr>
          <a:xfrm>
            <a:off x="8185163" y="525197"/>
            <a:ext cx="3850975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100" b="0" i="0" dirty="0">
                <a:solidFill>
                  <a:schemeClr val="tx1"/>
                </a:solidFill>
                <a:effectLst/>
                <a:latin typeface="Calibri  "/>
              </a:rPr>
              <a:t>Reflect about the Theme “Storage and Backup”. Think about a strategy to securely store research data/objects of your project and add your choice and considerations to the template, answering the three questions in the boxes below.</a:t>
            </a:r>
            <a:endParaRPr lang="nl-NL" sz="1100" dirty="0">
              <a:solidFill>
                <a:schemeClr val="tx1"/>
              </a:solidFill>
              <a:latin typeface="Calibri  "/>
            </a:endParaRP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68D1EE3C-F6DC-807F-6716-CE9586474173}"/>
              </a:ext>
            </a:extLst>
          </p:cNvPr>
          <p:cNvSpPr>
            <a:spLocks noGrp="1"/>
          </p:cNvSpPr>
          <p:nvPr userDrawn="1">
            <p:ph type="body" sz="quarter" idx="46" hasCustomPrompt="1"/>
          </p:nvPr>
        </p:nvSpPr>
        <p:spPr>
          <a:xfrm>
            <a:off x="1194422" y="2191090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Descriptive name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1C738C3F-626B-3BE5-2A76-EF62990647A2}"/>
              </a:ext>
            </a:extLst>
          </p:cNvPr>
          <p:cNvCxnSpPr>
            <a:cxnSpLocks/>
            <a:endCxn id="10" idx="0"/>
          </p:cNvCxnSpPr>
          <p:nvPr userDrawn="1"/>
        </p:nvCxnSpPr>
        <p:spPr>
          <a:xfrm rot="16200000" flipH="1">
            <a:off x="2713642" y="1450492"/>
            <a:ext cx="872690" cy="659040"/>
          </a:xfrm>
          <a:prstGeom prst="bentConnector3">
            <a:avLst>
              <a:gd name="adj1" fmla="val 4331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8EAA16D2-6AB7-EBFA-68E1-86BA01934819}"/>
              </a:ext>
            </a:extLst>
          </p:cNvPr>
          <p:cNvCxnSpPr>
            <a:cxnSpLocks/>
          </p:cNvCxnSpPr>
          <p:nvPr userDrawn="1"/>
        </p:nvCxnSpPr>
        <p:spPr>
          <a:xfrm>
            <a:off x="3492230" y="1721796"/>
            <a:ext cx="1060145" cy="505751"/>
          </a:xfrm>
          <a:prstGeom prst="bentConnector3">
            <a:avLst>
              <a:gd name="adj1" fmla="val 9954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0F21E590-6A87-7CA6-9248-38F90BCD55D9}"/>
              </a:ext>
            </a:extLst>
          </p:cNvPr>
          <p:cNvCxnSpPr>
            <a:cxnSpLocks/>
          </p:cNvCxnSpPr>
          <p:nvPr userDrawn="1"/>
        </p:nvCxnSpPr>
        <p:spPr>
          <a:xfrm>
            <a:off x="4569280" y="1734489"/>
            <a:ext cx="1895084" cy="49232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70">
            <a:extLst>
              <a:ext uri="{FF2B5EF4-FFF2-40B4-BE49-F238E27FC236}">
                <a16:creationId xmlns:a16="http://schemas.microsoft.com/office/drawing/2014/main" id="{0A343446-EE92-9367-A630-14991C27BB7D}"/>
              </a:ext>
            </a:extLst>
          </p:cNvPr>
          <p:cNvCxnSpPr>
            <a:cxnSpLocks/>
            <a:endCxn id="3" idx="0"/>
          </p:cNvCxnSpPr>
          <p:nvPr userDrawn="1"/>
        </p:nvCxnSpPr>
        <p:spPr>
          <a:xfrm rot="10800000" flipV="1">
            <a:off x="1989215" y="1723516"/>
            <a:ext cx="814932" cy="4675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E1CBAA7-DE39-955E-938D-76C562CD0EC1}"/>
              </a:ext>
            </a:extLst>
          </p:cNvPr>
          <p:cNvCxnSpPr/>
          <p:nvPr userDrawn="1"/>
        </p:nvCxnSpPr>
        <p:spPr>
          <a:xfrm>
            <a:off x="545352" y="2132973"/>
            <a:ext cx="0" cy="24827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1B015CE-3E7B-5360-B1D3-96605E361B7D}"/>
              </a:ext>
            </a:extLst>
          </p:cNvPr>
          <p:cNvSpPr txBox="1"/>
          <p:nvPr userDrawn="1"/>
        </p:nvSpPr>
        <p:spPr>
          <a:xfrm>
            <a:off x="8107590" y="1196649"/>
            <a:ext cx="38362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Q1. Where will you store the research data/objects?</a:t>
            </a:r>
          </a:p>
          <a:p>
            <a:endParaRPr lang="nl-NL" sz="13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89B48E6-141C-735A-7B65-DFCBA5364022}"/>
              </a:ext>
            </a:extLst>
          </p:cNvPr>
          <p:cNvSpPr txBox="1"/>
          <p:nvPr userDrawn="1"/>
        </p:nvSpPr>
        <p:spPr>
          <a:xfrm>
            <a:off x="8119933" y="2941743"/>
            <a:ext cx="387295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effectLst/>
                <a:latin typeface="+mn-lt"/>
              </a:rPr>
              <a:t>Q2. Where will you store the master copy?</a:t>
            </a:r>
            <a:endParaRPr lang="nl-NL" sz="1300" b="1" dirty="0"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AA3C73-FF68-81CE-1AB7-1A0AB920FABD}"/>
              </a:ext>
            </a:extLst>
          </p:cNvPr>
          <p:cNvSpPr txBox="1"/>
          <p:nvPr userDrawn="1"/>
        </p:nvSpPr>
        <p:spPr>
          <a:xfrm>
            <a:off x="8107590" y="4693683"/>
            <a:ext cx="37586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Q3. What infrastructure will you use as a backup?</a:t>
            </a:r>
            <a:endParaRPr lang="nl-NL" dirty="0"/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7C6D432C-8A4D-FE5D-8EED-4A7D74DC8D7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8185162" y="1554287"/>
            <a:ext cx="3908101" cy="1324999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A29E6196-79EC-721C-E03D-27865841006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8185162" y="3227977"/>
            <a:ext cx="3908101" cy="1324999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4C4BEA5D-9FF8-59D5-A873-3C7A667B219C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8190941" y="5025869"/>
            <a:ext cx="3908101" cy="1324999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b="0" i="0" u="none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89998B4-2F3E-ECEC-9E95-949F46523893}"/>
              </a:ext>
            </a:extLst>
          </p:cNvPr>
          <p:cNvGrpSpPr/>
          <p:nvPr userDrawn="1"/>
        </p:nvGrpSpPr>
        <p:grpSpPr>
          <a:xfrm>
            <a:off x="2620055" y="1907625"/>
            <a:ext cx="806332" cy="693719"/>
            <a:chOff x="2677326" y="640328"/>
            <a:chExt cx="912517" cy="835503"/>
          </a:xfrm>
        </p:grpSpPr>
        <p:sp>
          <p:nvSpPr>
            <p:cNvPr id="4" name="TextBox 42">
              <a:extLst>
                <a:ext uri="{FF2B5EF4-FFF2-40B4-BE49-F238E27FC236}">
                  <a16:creationId xmlns:a16="http://schemas.microsoft.com/office/drawing/2014/main" id="{FD1DDD96-7F71-A719-6ACF-07A18B8EB943}"/>
                </a:ext>
              </a:extLst>
            </p:cNvPr>
            <p:cNvSpPr txBox="1"/>
            <p:nvPr userDrawn="1"/>
          </p:nvSpPr>
          <p:spPr>
            <a:xfrm>
              <a:off x="2677326" y="873413"/>
              <a:ext cx="649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75000"/>
                    </a:schemeClr>
                  </a:solidFill>
                </a:rPr>
                <a:t>Flags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" name="Isosceles Triangle 33">
              <a:extLst>
                <a:ext uri="{FF2B5EF4-FFF2-40B4-BE49-F238E27FC236}">
                  <a16:creationId xmlns:a16="http://schemas.microsoft.com/office/drawing/2014/main" id="{FE109FDE-3BE8-B63F-61BE-480CBF4F10EA}"/>
                </a:ext>
              </a:extLst>
            </p:cNvPr>
            <p:cNvSpPr/>
            <p:nvPr userDrawn="1"/>
          </p:nvSpPr>
          <p:spPr>
            <a:xfrm rot="5400000">
              <a:off x="2715833" y="601821"/>
              <a:ext cx="835503" cy="912517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ight Arrow 29">
            <a:extLst>
              <a:ext uri="{FF2B5EF4-FFF2-40B4-BE49-F238E27FC236}">
                <a16:creationId xmlns:a16="http://schemas.microsoft.com/office/drawing/2014/main" id="{D507C72A-E529-8D2C-8FAA-586475808A70}"/>
              </a:ext>
            </a:extLst>
          </p:cNvPr>
          <p:cNvSpPr/>
          <p:nvPr userDrawn="1"/>
        </p:nvSpPr>
        <p:spPr>
          <a:xfrm>
            <a:off x="261670" y="2335875"/>
            <a:ext cx="858330" cy="461665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41">
            <a:extLst>
              <a:ext uri="{FF2B5EF4-FFF2-40B4-BE49-F238E27FC236}">
                <a16:creationId xmlns:a16="http://schemas.microsoft.com/office/drawing/2014/main" id="{99B79C87-2AA8-F842-AA08-4C5862F30740}"/>
              </a:ext>
            </a:extLst>
          </p:cNvPr>
          <p:cNvSpPr txBox="1"/>
          <p:nvPr userDrawn="1"/>
        </p:nvSpPr>
        <p:spPr>
          <a:xfrm>
            <a:off x="297441" y="2408232"/>
            <a:ext cx="80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4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BA94098-4AB4-4B62-B6AD-235C5A36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17C-BEC6-423A-92E3-BDBEAB662457}" type="datetime1">
              <a:rPr lang="nl-NL" smtClean="0"/>
              <a:t>30-10-2023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E72532F-3CAD-4DC9-A8E7-B235A5A2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4E8F5E-7CC8-4447-BCA9-FD4BFE7F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06C832-C168-40F2-9487-AA1F9BBF950D}"/>
              </a:ext>
            </a:extLst>
          </p:cNvPr>
          <p:cNvSpPr/>
          <p:nvPr userDrawn="1"/>
        </p:nvSpPr>
        <p:spPr>
          <a:xfrm>
            <a:off x="854151" y="1169581"/>
            <a:ext cx="4985314" cy="42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BDEC42-38D4-472D-AA74-FCD318E54CD6}"/>
              </a:ext>
            </a:extLst>
          </p:cNvPr>
          <p:cNvSpPr/>
          <p:nvPr userDrawn="1"/>
        </p:nvSpPr>
        <p:spPr>
          <a:xfrm>
            <a:off x="6352536" y="1169579"/>
            <a:ext cx="4985314" cy="42423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701D480-C9C8-4176-823B-6CE803CA931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57012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Abadi Extra Light" panose="020B0204020104020204" pitchFamily="34" charset="0"/>
              </a:rPr>
              <a:t>TOOLBOX</a:t>
            </a:r>
          </a:p>
        </p:txBody>
      </p:sp>
    </p:spTree>
    <p:extLst>
      <p:ext uri="{BB962C8B-B14F-4D97-AF65-F5344CB8AC3E}">
        <p14:creationId xmlns:p14="http://schemas.microsoft.com/office/powerpoint/2010/main" val="97350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2D47D-9BBD-19EB-4867-E9F79C3C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43" y="71211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5BC41E-CB7F-5264-9960-75EE68FAB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30-10-2023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4EBEF-D869-F298-CE99-A349D7A91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AE2BF-59E7-DB1C-F83C-758C9279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163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22C307-CA8D-4640-ABA8-C308965FC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EEAB-5A89-42FC-B6B6-5EB5286E7132}" type="datetime1">
              <a:rPr lang="nl-NL" smtClean="0"/>
              <a:t>30-10-2023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6486069-704F-403C-840C-9EB1618E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95BF50C-0588-4DAF-9C2B-0F903914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C7F4EA6-49EA-42B5-BB64-6BD28EC90A37}"/>
              </a:ext>
            </a:extLst>
          </p:cNvPr>
          <p:cNvSpPr txBox="1"/>
          <p:nvPr userDrawn="1"/>
        </p:nvSpPr>
        <p:spPr>
          <a:xfrm>
            <a:off x="838200" y="365125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4000" dirty="0">
                <a:latin typeface="Abadi Extra Light" panose="020B0204020104020204" pitchFamily="34" charset="0"/>
              </a:rPr>
              <a:t>Overview data flow map week 2:</a:t>
            </a:r>
            <a:endParaRPr lang="en-GB" sz="4000" baseline="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33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D40D5-6370-B1DB-1B6C-6DE92598B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09900" y="128905"/>
            <a:ext cx="5730240" cy="328295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n-US"/>
              <a:t>Copy- paste here the DFM#1 from assignment 1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8C8A7-9E72-0411-A1B4-60CC02F1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3D0D-D107-4BE0-AB6B-D8A37DB967C3}" type="datetime1">
              <a:rPr lang="nl-NL" smtClean="0"/>
              <a:t>30-10-2023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03CA5-6C19-A4D4-6F7A-14BC0DACA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F3405-52E9-0F4F-5AE4-BE001312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494126A-5BE2-132A-60F7-EBAA10E7CF7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1020" y="563880"/>
            <a:ext cx="11071859" cy="4175760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Copy-paste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2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ta Organisation_Instructions includ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>
            <a:cxnSpLocks/>
          </p:cNvCxnSpPr>
          <p:nvPr userDrawn="1"/>
        </p:nvCxnSpPr>
        <p:spPr>
          <a:xfrm>
            <a:off x="5395239" y="237428"/>
            <a:ext cx="0" cy="6256505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2254628" y="3412101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600" dirty="0">
                <a:latin typeface="Abadi Extra Light" panose="020B0204020104020204" pitchFamily="34" charset="0"/>
              </a:rPr>
              <a:t>Always refer to the research data/objects from slide 3</a:t>
            </a:r>
            <a:endParaRPr lang="en-US" sz="1600" dirty="0">
              <a:latin typeface="Abadi Extra Light" panose="020B0204020104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A5817B8-9933-4265-AAA1-959572D8D0F3}"/>
              </a:ext>
            </a:extLst>
          </p:cNvPr>
          <p:cNvSpPr txBox="1"/>
          <p:nvPr userDrawn="1"/>
        </p:nvSpPr>
        <p:spPr>
          <a:xfrm>
            <a:off x="186266" y="867325"/>
            <a:ext cx="5207000" cy="1146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en-GB" sz="11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Step 1 - </a:t>
            </a:r>
            <a:r>
              <a:rPr lang="en-US" sz="11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Reflect on the naming convention for the research data/object of your project.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en-US" sz="11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Think about some naming conventions, or standards for labelling the research data/object you </a:t>
            </a:r>
            <a:r>
              <a:rPr lang="en-US" sz="1100" kern="1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listed on slide </a:t>
            </a:r>
            <a:r>
              <a:rPr lang="en-US" sz="11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3. You can select one convention to use across all of the research data</a:t>
            </a:r>
            <a:r>
              <a:rPr lang="en-US" sz="1100" kern="1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/objects </a:t>
            </a:r>
            <a:r>
              <a:rPr lang="en-US" sz="11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or define different ones for each of them (recommended). Either way,  remember that you must be consistent once you choose a naming convention. </a:t>
            </a:r>
            <a:r>
              <a:rPr lang="en-US" sz="11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Reply to Q1.</a:t>
            </a:r>
            <a:endParaRPr lang="en-US" sz="1000" kern="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20">
            <a:extLst>
              <a:ext uri="{FF2B5EF4-FFF2-40B4-BE49-F238E27FC236}">
                <a16:creationId xmlns:a16="http://schemas.microsoft.com/office/drawing/2014/main" id="{98D5DD1E-DB89-45DC-A5CB-3924546ADE33}"/>
              </a:ext>
            </a:extLst>
          </p:cNvPr>
          <p:cNvSpPr txBox="1"/>
          <p:nvPr userDrawn="1"/>
        </p:nvSpPr>
        <p:spPr>
          <a:xfrm>
            <a:off x="713618" y="119268"/>
            <a:ext cx="4427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dirty="0">
                <a:latin typeface="Abadi Extra Light" panose="020B0204020104020204" pitchFamily="34" charset="0"/>
              </a:rPr>
              <a:t>Theme (2) Data organisation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20" name="Tekstvak 8">
            <a:extLst>
              <a:ext uri="{FF2B5EF4-FFF2-40B4-BE49-F238E27FC236}">
                <a16:creationId xmlns:a16="http://schemas.microsoft.com/office/drawing/2014/main" id="{3D0EBD50-08F0-89E5-E5DC-6E268B3E8CB3}"/>
              </a:ext>
            </a:extLst>
          </p:cNvPr>
          <p:cNvSpPr txBox="1"/>
          <p:nvPr userDrawn="1"/>
        </p:nvSpPr>
        <p:spPr>
          <a:xfrm>
            <a:off x="5793036" y="2228493"/>
            <a:ext cx="49954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buFont typeface="+mj-lt"/>
              <a:buNone/>
            </a:pPr>
            <a:r>
              <a:rPr lang="en-US" sz="1100" b="1" dirty="0"/>
              <a:t>Q2. What folder structure will you use for your project? (and how does the research data/objects from slide 3 fit in there)</a:t>
            </a:r>
          </a:p>
        </p:txBody>
      </p:sp>
      <p:sp>
        <p:nvSpPr>
          <p:cNvPr id="28" name="Tekstvak 8">
            <a:extLst>
              <a:ext uri="{FF2B5EF4-FFF2-40B4-BE49-F238E27FC236}">
                <a16:creationId xmlns:a16="http://schemas.microsoft.com/office/drawing/2014/main" id="{B5B1C774-ED48-B881-AC58-3930FB2CC584}"/>
              </a:ext>
            </a:extLst>
          </p:cNvPr>
          <p:cNvSpPr txBox="1"/>
          <p:nvPr userDrawn="1"/>
        </p:nvSpPr>
        <p:spPr>
          <a:xfrm>
            <a:off x="216531" y="3263315"/>
            <a:ext cx="507778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buFont typeface="+mj-lt"/>
              <a:buNone/>
            </a:pPr>
            <a:r>
              <a:rPr lang="en-US" sz="1100" b="1" dirty="0"/>
              <a:t>Q1. What naming convention are you going to apply? (show us an example based on your expected research data/objects from slide 3).</a:t>
            </a:r>
          </a:p>
          <a:p>
            <a:pPr marL="0" lvl="0" indent="0">
              <a:buFont typeface="+mj-lt"/>
              <a:buNone/>
            </a:pPr>
            <a:r>
              <a:rPr lang="en-US" sz="1100" b="1" dirty="0"/>
              <a:t>Feel free to add  any additional remarks.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sz="1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46E712D-BF5D-8216-96D9-B270222EFEAE}"/>
              </a:ext>
            </a:extLst>
          </p:cNvPr>
          <p:cNvSpPr/>
          <p:nvPr userDrawn="1"/>
        </p:nvSpPr>
        <p:spPr>
          <a:xfrm>
            <a:off x="274804" y="3026056"/>
            <a:ext cx="747464" cy="2322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 1</a:t>
            </a:r>
            <a:endParaRPr lang="nl-NL" sz="12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B05FBED-93B7-B343-D8F5-394A5C377368}"/>
              </a:ext>
            </a:extLst>
          </p:cNvPr>
          <p:cNvSpPr/>
          <p:nvPr userDrawn="1"/>
        </p:nvSpPr>
        <p:spPr>
          <a:xfrm>
            <a:off x="5862820" y="1983835"/>
            <a:ext cx="863801" cy="2244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Step 2</a:t>
            </a:r>
            <a:endParaRPr lang="nl-NL" sz="1200" dirty="0"/>
          </a:p>
        </p:txBody>
      </p:sp>
      <p:sp>
        <p:nvSpPr>
          <p:cNvPr id="48" name="Tekstvak 8">
            <a:extLst>
              <a:ext uri="{FF2B5EF4-FFF2-40B4-BE49-F238E27FC236}">
                <a16:creationId xmlns:a16="http://schemas.microsoft.com/office/drawing/2014/main" id="{2D27D038-2384-E9F1-6528-03D9D36106C9}"/>
              </a:ext>
            </a:extLst>
          </p:cNvPr>
          <p:cNvSpPr txBox="1"/>
          <p:nvPr userDrawn="1"/>
        </p:nvSpPr>
        <p:spPr>
          <a:xfrm>
            <a:off x="5943600" y="143933"/>
            <a:ext cx="6164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spcAft>
                <a:spcPts val="300"/>
              </a:spcAft>
            </a:pPr>
            <a:br>
              <a:rPr lang="en-GB" sz="11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Step 2 - Reflect on the folder structure for </a:t>
            </a:r>
            <a:r>
              <a:rPr lang="en-US" sz="11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 research data/objects of your project.</a:t>
            </a:r>
            <a:br>
              <a:rPr lang="en-GB" sz="11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1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 which folder will you place the research objects you listed. Please add a graphical schematic representations as in the example below. </a:t>
            </a:r>
            <a:r>
              <a:rPr lang="en-GB" sz="11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Reply to Q2.</a:t>
            </a:r>
            <a:endParaRPr lang="es-ES" sz="1100" b="1" kern="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kstvak 8">
            <a:extLst>
              <a:ext uri="{FF2B5EF4-FFF2-40B4-BE49-F238E27FC236}">
                <a16:creationId xmlns:a16="http://schemas.microsoft.com/office/drawing/2014/main" id="{D4A8B8FE-1478-1CFC-7590-E77351B80C9D}"/>
              </a:ext>
            </a:extLst>
          </p:cNvPr>
          <p:cNvSpPr txBox="1"/>
          <p:nvPr userDrawn="1"/>
        </p:nvSpPr>
        <p:spPr>
          <a:xfrm>
            <a:off x="186266" y="601868"/>
            <a:ext cx="5207000" cy="26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1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Good documentation starts with </a:t>
            </a:r>
            <a:r>
              <a:rPr lang="en-GB" sz="11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good organisation of research data/objects</a:t>
            </a:r>
            <a:r>
              <a:rPr lang="en-GB" sz="10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00" b="1" dirty="0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1E8EDAE1-476D-A5D2-1B01-DD602175FCDC}"/>
              </a:ext>
            </a:extLst>
          </p:cNvPr>
          <p:cNvSpPr/>
          <p:nvPr userDrawn="1"/>
        </p:nvSpPr>
        <p:spPr>
          <a:xfrm>
            <a:off x="5941625" y="933209"/>
            <a:ext cx="5920137" cy="969831"/>
          </a:xfrm>
          <a:prstGeom prst="roundRect">
            <a:avLst>
              <a:gd name="adj" fmla="val 16667"/>
            </a:avLst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0" name="Text Placeholder 23">
            <a:extLst>
              <a:ext uri="{FF2B5EF4-FFF2-40B4-BE49-F238E27FC236}">
                <a16:creationId xmlns:a16="http://schemas.microsoft.com/office/drawing/2014/main" id="{74964FE0-1960-390A-D7AE-A9153C7EFF3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63626" y="3822070"/>
            <a:ext cx="4866135" cy="2916661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1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1" dirty="0"/>
              <a:t>Q1. What naming convention are you going to apply? (show us an example based on your expected research data/objects from slide 3).</a:t>
            </a:r>
            <a:endParaRPr lang="tr-TR" dirty="0"/>
          </a:p>
          <a:p>
            <a:pPr lvl="0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9E00E9-2AD2-F96B-9C24-306D131DAAE1}"/>
              </a:ext>
            </a:extLst>
          </p:cNvPr>
          <p:cNvSpPr txBox="1"/>
          <p:nvPr userDrawn="1"/>
        </p:nvSpPr>
        <p:spPr>
          <a:xfrm>
            <a:off x="10238952" y="2818624"/>
            <a:ext cx="1869440" cy="26776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200" b="1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Example:</a:t>
            </a:r>
          </a:p>
          <a:p>
            <a:pPr algn="l"/>
            <a:endParaRPr lang="en-GB" sz="1200" b="0" i="0" u="none" strike="noStrike" noProof="0" dirty="0">
              <a:solidFill>
                <a:srgbClr val="000000"/>
              </a:solidFill>
              <a:effectLst/>
              <a:latin typeface="docs-Calibri"/>
            </a:endParaRPr>
          </a:p>
          <a:p>
            <a:pPr algn="l"/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My project/ </a:t>
            </a:r>
          </a:p>
          <a:p>
            <a:pPr algn="l"/>
            <a:r>
              <a:rPr lang="en-GB" sz="1200" b="0" i="0" u="sng" noProof="0" dirty="0">
                <a:solidFill>
                  <a:srgbClr val="1155CC"/>
                </a:solidFill>
                <a:effectLst/>
                <a:latin typeface=" docs-Calibri'"/>
                <a:hlinkClick r:id="rId2"/>
              </a:rPr>
              <a:t>README.md</a:t>
            </a:r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  <a:hlinkClick r:id="rId2"/>
              </a:rPr>
              <a:t> </a:t>
            </a:r>
            <a:endParaRPr lang="en-GB" sz="1200" b="0" i="0" u="none" strike="noStrike" noProof="0" dirty="0">
              <a:solidFill>
                <a:srgbClr val="000000"/>
              </a:solidFill>
              <a:effectLst/>
              <a:latin typeface="docs-Calibri"/>
            </a:endParaRPr>
          </a:p>
          <a:p>
            <a:pPr algn="l"/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└── </a:t>
            </a:r>
            <a:r>
              <a:rPr lang="en-GB" sz="1200" b="0" i="0" u="none" strike="noStrike" noProof="0" dirty="0" err="1">
                <a:solidFill>
                  <a:srgbClr val="000000"/>
                </a:solidFill>
                <a:effectLst/>
                <a:latin typeface="docs-Calibri"/>
              </a:rPr>
              <a:t>data_raw</a:t>
            </a:r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/</a:t>
            </a:r>
          </a:p>
          <a:p>
            <a:pPr algn="l"/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      ── 0.1_mydata.csv </a:t>
            </a:r>
          </a:p>
          <a:p>
            <a:pPr algn="l"/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└── </a:t>
            </a:r>
            <a:r>
              <a:rPr lang="en-GB" sz="1200" b="0" i="0" u="none" strike="noStrike" noProof="0" dirty="0" err="1">
                <a:solidFill>
                  <a:srgbClr val="000000"/>
                </a:solidFill>
                <a:effectLst/>
                <a:latin typeface="docs-Calibri"/>
              </a:rPr>
              <a:t>data_clean</a:t>
            </a:r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/ </a:t>
            </a:r>
          </a:p>
          <a:p>
            <a:pPr algn="l"/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   ── 0.1_mydata_clean.csv └── code/</a:t>
            </a:r>
          </a:p>
          <a:p>
            <a:pPr algn="l"/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   ── scripts.py </a:t>
            </a:r>
          </a:p>
          <a:p>
            <a:pPr algn="l"/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└── figures/</a:t>
            </a:r>
            <a:b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</a:br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   ── flowchart.jpg</a:t>
            </a:r>
          </a:p>
          <a:p>
            <a:pPr algn="l"/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└── publication/</a:t>
            </a:r>
            <a:b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</a:br>
            <a:r>
              <a:rPr lang="en-GB" sz="1200" b="0" i="0" u="none" strike="noStrike" noProof="0" dirty="0">
                <a:solidFill>
                  <a:srgbClr val="000000"/>
                </a:solidFill>
                <a:effectLst/>
                <a:latin typeface="docs-Calibri"/>
              </a:rPr>
              <a:t>   ── manuscript_v1.0.doc </a:t>
            </a:r>
            <a:endParaRPr lang="en-GB" sz="1200" noProof="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BBAAB4-73CF-F008-0FA9-C9116DEC2395}"/>
              </a:ext>
            </a:extLst>
          </p:cNvPr>
          <p:cNvSpPr/>
          <p:nvPr userDrawn="1"/>
        </p:nvSpPr>
        <p:spPr>
          <a:xfrm>
            <a:off x="216531" y="2029149"/>
            <a:ext cx="5077782" cy="901895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1F9CB305-8C83-67A9-7A6C-E705BC29CC6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57703" y="2740175"/>
            <a:ext cx="4248510" cy="397389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1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1" dirty="0"/>
              <a:t>Q2. What folder structure will you use for your project? (and how does the research data/objects from slide 3 fit in there).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1" dirty="0"/>
              <a:t>Add a graphical representation of your folder structure here. See the example on the right side.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3A3FD4-5C33-2485-D231-127E139C98BA}"/>
              </a:ext>
            </a:extLst>
          </p:cNvPr>
          <p:cNvSpPr txBox="1"/>
          <p:nvPr userDrawn="1"/>
        </p:nvSpPr>
        <p:spPr>
          <a:xfrm>
            <a:off x="6014722" y="1011658"/>
            <a:ext cx="5689596" cy="6848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GB" sz="1200" b="1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Recommendation:  </a:t>
            </a:r>
            <a:r>
              <a:rPr lang="en-US" sz="1200" kern="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Go back to Module 4 and watch the video on data organization, if you need to remember the best practices for file naming conventions.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GB" sz="1200" kern="100" dirty="0">
                <a:solidFill>
                  <a:srgbClr val="DBEEF4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You can also take a look at the </a:t>
            </a:r>
            <a:r>
              <a:rPr lang="en-GB" sz="1200" kern="100" dirty="0">
                <a:solidFill>
                  <a:srgbClr val="DBEEF4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examples of research compendium here</a:t>
            </a:r>
            <a:r>
              <a:rPr lang="en-GB" sz="1200" kern="100" dirty="0">
                <a:solidFill>
                  <a:srgbClr val="DBEEF4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sz="1200" dirty="0">
              <a:solidFill>
                <a:srgbClr val="DBEEF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6829F4-4CE1-CF7D-F9E8-38BA020EBE9A}"/>
              </a:ext>
            </a:extLst>
          </p:cNvPr>
          <p:cNvSpPr txBox="1"/>
          <p:nvPr userDrawn="1"/>
        </p:nvSpPr>
        <p:spPr>
          <a:xfrm>
            <a:off x="216531" y="2026066"/>
            <a:ext cx="4987693" cy="8694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en-GB" sz="1200" b="1" kern="100" noProof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Recommendation: </a:t>
            </a:r>
            <a:r>
              <a:rPr lang="en-GB" sz="1200" kern="100" noProof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Go back to Module 4 and watch the video on data organisation, if you need to remember the best practices for file naming conventions.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</a:pPr>
            <a:r>
              <a:rPr lang="en-GB" sz="1200" kern="100" noProof="0" dirty="0">
                <a:solidFill>
                  <a:srgbClr val="DBEEF4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You can also have a look at </a:t>
            </a:r>
            <a:r>
              <a:rPr lang="en-GB" sz="1200" kern="100" noProof="0" dirty="0">
                <a:solidFill>
                  <a:srgbClr val="DBEEF4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examples of naming conventions here</a:t>
            </a:r>
            <a:r>
              <a:rPr lang="en-GB" sz="1200" kern="100" noProof="0" dirty="0">
                <a:solidFill>
                  <a:srgbClr val="DBEEF4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noProof="0" dirty="0">
              <a:solidFill>
                <a:srgbClr val="DBEE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05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ocumentation_Template_inst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932544" y="165705"/>
            <a:ext cx="370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>
                <a:latin typeface="Abadi Extra Light" panose="020B0204020104020204" pitchFamily="34" charset="0"/>
              </a:rPr>
              <a:t>Theme (3) </a:t>
            </a:r>
            <a:r>
              <a:rPr lang="en-US" sz="2400" b="0" dirty="0">
                <a:latin typeface="Abadi Extra Light" panose="020B0204020104020204" pitchFamily="34" charset="0"/>
              </a:rPr>
              <a:t>Documentation</a:t>
            </a:r>
            <a:endParaRPr lang="en-GB" sz="2400" b="0" dirty="0">
              <a:latin typeface="Abadi Extra Light" panose="020B0204020104020204" pitchFamily="34" charset="0"/>
            </a:endParaRP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612D9BD2-607D-4B38-AF11-58B16A92C55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70883" y="3001008"/>
            <a:ext cx="6029230" cy="1618801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 i="1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e.g. Interview videos –</a:t>
            </a:r>
            <a:r>
              <a:rPr lang="en-US" b="0" i="1" dirty="0">
                <a:solidFill>
                  <a:srgbClr val="000000"/>
                </a:solidFill>
                <a:effectLst/>
                <a:latin typeface="docs-Calibri"/>
              </a:rPr>
              <a:t>adapt this template into videos https://www.makeareadme.com/</a:t>
            </a:r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770883" y="5151121"/>
            <a:ext cx="6029229" cy="140080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240067-BAEB-4198-987B-7482135D564F}"/>
              </a:ext>
            </a:extLst>
          </p:cNvPr>
          <p:cNvSpPr txBox="1"/>
          <p:nvPr userDrawn="1"/>
        </p:nvSpPr>
        <p:spPr>
          <a:xfrm>
            <a:off x="191120" y="809904"/>
            <a:ext cx="5106610" cy="310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 about the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and tools of documentation. 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 of documentation is relevant for the research data/objects you will be collecting/creating? You may need to record only metadata or readme files for some research data/objects, while others demand a data dictionary or more extensive information about a process of data collection or tools.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1 - Reflect on the types and tools of documentation you will use for research data/objects, then answer Q1 and Q2.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US" sz="11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reflect on the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 type/tool for each research data/object</a:t>
            </a:r>
            <a:r>
              <a:rPr lang="en-US" sz="11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listed on slide 3. For each item, specify its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descriptive name </a:t>
            </a:r>
            <a:r>
              <a:rPr lang="en-US" sz="11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(e.g. Interview videos). If there is shared information regarding the documentation type/tool for multiple research data/objects, you can group them first and then indicate the type/tool for documentation you will use.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2 - If you have more information regarding documentation (e.g. link to the README template you will adapt), write it down as an answer for ‘Additional remarks'.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FAC86626-4ED3-496C-8C2E-DC828EDE58AB}"/>
              </a:ext>
            </a:extLst>
          </p:cNvPr>
          <p:cNvCxnSpPr>
            <a:cxnSpLocks/>
          </p:cNvCxnSpPr>
          <p:nvPr userDrawn="1"/>
        </p:nvCxnSpPr>
        <p:spPr>
          <a:xfrm>
            <a:off x="5418680" y="340082"/>
            <a:ext cx="0" cy="6060718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kstvak 2">
            <a:extLst>
              <a:ext uri="{FF2B5EF4-FFF2-40B4-BE49-F238E27FC236}">
                <a16:creationId xmlns:a16="http://schemas.microsoft.com/office/drawing/2014/main" id="{354F721D-0C04-D9BC-B4AE-F4D05511D2BF}"/>
              </a:ext>
            </a:extLst>
          </p:cNvPr>
          <p:cNvSpPr txBox="1"/>
          <p:nvPr userDrawn="1"/>
        </p:nvSpPr>
        <p:spPr>
          <a:xfrm>
            <a:off x="6518347" y="4823321"/>
            <a:ext cx="20557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en-US" sz="1000" b="1" dirty="0">
                <a:effectLst/>
                <a:latin typeface="+mn-lt"/>
              </a:rPr>
              <a:t>Add any Additional remarks</a:t>
            </a:r>
          </a:p>
        </p:txBody>
      </p:sp>
      <p:sp>
        <p:nvSpPr>
          <p:cNvPr id="4" name="Text Placeholder 23">
            <a:extLst>
              <a:ext uri="{FF2B5EF4-FFF2-40B4-BE49-F238E27FC236}">
                <a16:creationId xmlns:a16="http://schemas.microsoft.com/office/drawing/2014/main" id="{47A34172-9B25-D2ED-3B0C-B86C9B9CCD8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770883" y="1014790"/>
            <a:ext cx="6029232" cy="162292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i="1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e.g. Interview videos – readme files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073492-23B0-A27A-E372-3995ABC3D008}"/>
              </a:ext>
            </a:extLst>
          </p:cNvPr>
          <p:cNvSpPr/>
          <p:nvPr userDrawn="1"/>
        </p:nvSpPr>
        <p:spPr>
          <a:xfrm>
            <a:off x="5824001" y="306078"/>
            <a:ext cx="747464" cy="2322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 1</a:t>
            </a:r>
            <a:endParaRPr lang="nl-NL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D4C9B5-8FA1-AA86-AF2C-56BB0C73D644}"/>
              </a:ext>
            </a:extLst>
          </p:cNvPr>
          <p:cNvSpPr/>
          <p:nvPr userDrawn="1"/>
        </p:nvSpPr>
        <p:spPr>
          <a:xfrm>
            <a:off x="5770883" y="4823321"/>
            <a:ext cx="747464" cy="2322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Step  2</a:t>
            </a:r>
            <a:endParaRPr lang="nl-NL" sz="1200" dirty="0"/>
          </a:p>
        </p:txBody>
      </p:sp>
      <p:sp>
        <p:nvSpPr>
          <p:cNvPr id="15" name="Tekstvak 2">
            <a:extLst>
              <a:ext uri="{FF2B5EF4-FFF2-40B4-BE49-F238E27FC236}">
                <a16:creationId xmlns:a16="http://schemas.microsoft.com/office/drawing/2014/main" id="{C3EBD373-8366-F8E9-9C36-22F02FC846F6}"/>
              </a:ext>
            </a:extLst>
          </p:cNvPr>
          <p:cNvSpPr txBox="1"/>
          <p:nvPr userDrawn="1"/>
        </p:nvSpPr>
        <p:spPr>
          <a:xfrm>
            <a:off x="5660581" y="2699115"/>
            <a:ext cx="47531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en-US" sz="1000" b="1" dirty="0">
                <a:effectLst/>
                <a:latin typeface="+mn-lt"/>
              </a:rPr>
              <a:t>Q2. What tools are helpful to generate/write your documentation?</a:t>
            </a:r>
          </a:p>
        </p:txBody>
      </p:sp>
      <p:sp>
        <p:nvSpPr>
          <p:cNvPr id="18" name="Tekstvak 2">
            <a:extLst>
              <a:ext uri="{FF2B5EF4-FFF2-40B4-BE49-F238E27FC236}">
                <a16:creationId xmlns:a16="http://schemas.microsoft.com/office/drawing/2014/main" id="{F3CFA8AE-E438-5D45-8903-753F7FA0FA43}"/>
              </a:ext>
            </a:extLst>
          </p:cNvPr>
          <p:cNvSpPr txBox="1"/>
          <p:nvPr userDrawn="1"/>
        </p:nvSpPr>
        <p:spPr>
          <a:xfrm>
            <a:off x="5770883" y="616856"/>
            <a:ext cx="5350687" cy="407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en-US" sz="1000" b="1" dirty="0">
                <a:effectLst/>
                <a:latin typeface="+mn-lt"/>
              </a:rPr>
              <a:t>Q1. What type of documentation do you need to generate/write? (e.g., metadata, data collection process or methodology, data dictionary, readme files)</a:t>
            </a:r>
          </a:p>
        </p:txBody>
      </p:sp>
      <p:sp>
        <p:nvSpPr>
          <p:cNvPr id="57" name="Tekstvak 2">
            <a:extLst>
              <a:ext uri="{FF2B5EF4-FFF2-40B4-BE49-F238E27FC236}">
                <a16:creationId xmlns:a16="http://schemas.microsoft.com/office/drawing/2014/main" id="{18030E65-8324-74A9-2AFF-B49568CC798D}"/>
              </a:ext>
            </a:extLst>
          </p:cNvPr>
          <p:cNvSpPr txBox="1"/>
          <p:nvPr userDrawn="1"/>
        </p:nvSpPr>
        <p:spPr>
          <a:xfrm>
            <a:off x="6571465" y="281503"/>
            <a:ext cx="4660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en-US" sz="1000" b="1" dirty="0">
                <a:effectLst/>
                <a:latin typeface="+mn-lt"/>
              </a:rPr>
              <a:t>Answer Q1 and Q2 for each research data/object </a:t>
            </a:r>
            <a:r>
              <a:rPr lang="en-US" sz="1000" b="1">
                <a:effectLst/>
                <a:latin typeface="+mn-lt"/>
              </a:rPr>
              <a:t>listed on slide </a:t>
            </a:r>
            <a:r>
              <a:rPr lang="en-US" sz="1000" b="1" dirty="0">
                <a:effectLst/>
                <a:latin typeface="+mn-lt"/>
              </a:rPr>
              <a:t>3.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E9AE1B-8B26-DD29-50C1-C996027C663B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2254628" y="341209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600" dirty="0">
                <a:latin typeface="Abadi Extra Light" panose="020B0204020104020204" pitchFamily="34" charset="0"/>
              </a:rPr>
              <a:t>Always refer to the research data/objects from slide 3</a:t>
            </a:r>
            <a:endParaRPr lang="en-US" sz="1600" dirty="0">
              <a:latin typeface="Abadi Extra Light" panose="020B0204020104020204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4DE8E37-A16F-61EF-F0F8-6F9D6C4E45CE}"/>
              </a:ext>
            </a:extLst>
          </p:cNvPr>
          <p:cNvSpPr/>
          <p:nvPr userDrawn="1"/>
        </p:nvSpPr>
        <p:spPr>
          <a:xfrm>
            <a:off x="39129" y="4064000"/>
            <a:ext cx="5319076" cy="2426607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A56B5C-8764-6C2D-4852-62F86962F6C1}"/>
              </a:ext>
            </a:extLst>
          </p:cNvPr>
          <p:cNvSpPr txBox="1"/>
          <p:nvPr userDrawn="1"/>
        </p:nvSpPr>
        <p:spPr>
          <a:xfrm>
            <a:off x="157257" y="4236053"/>
            <a:ext cx="5231186" cy="63863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GB" sz="11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Recommendations:</a:t>
            </a:r>
          </a:p>
          <a:p>
            <a:pPr>
              <a:spcAft>
                <a:spcPts val="300"/>
              </a:spcAft>
            </a:pPr>
            <a:r>
              <a:rPr lang="en-US" sz="1100" b="0" u="none" strike="noStrike" dirty="0">
                <a:solidFill>
                  <a:srgbClr val="000000"/>
                </a:solidFill>
                <a:effectLst/>
              </a:rPr>
              <a:t>You can refer to the following links to know concrete examples of documentation types and tools</a:t>
            </a:r>
            <a:r>
              <a:rPr lang="en-US" sz="1100" b="0" u="none" strike="noStrike">
                <a:solidFill>
                  <a:srgbClr val="000000"/>
                </a:solidFill>
                <a:effectLst/>
              </a:rPr>
              <a:t>: </a:t>
            </a:r>
            <a:endParaRPr lang="en-US" sz="1100" b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7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D2602A-E602-45FE-BA20-37D35BCA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B349E0-1FFE-4421-81C8-70F195A68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B1A798-F672-4594-9FC6-D9E850B50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3D0D-D107-4BE0-AB6B-D8A37DB967C3}" type="datetime1">
              <a:rPr lang="nl-NL" smtClean="0"/>
              <a:t>30-10-2023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C3BAE2-ADA6-46C4-B1DB-D0F6B4CDC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DF57C7-98A8-4E26-B87E-BD49AED82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1CB693A-D9E9-42E4-84A6-D30AC78AB393}"/>
              </a:ext>
            </a:extLst>
          </p:cNvPr>
          <p:cNvSpPr/>
          <p:nvPr userDrawn="1"/>
        </p:nvSpPr>
        <p:spPr>
          <a:xfrm>
            <a:off x="0" y="6001808"/>
            <a:ext cx="12192000" cy="85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Afbeelding 8" descr="TUDelft_LogoZWART.eps">
            <a:extLst>
              <a:ext uri="{FF2B5EF4-FFF2-40B4-BE49-F238E27FC236}">
                <a16:creationId xmlns:a16="http://schemas.microsoft.com/office/drawing/2014/main" id="{A5C5EE27-DBE4-4968-8566-18355F5976B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20" y="6150769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9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55" r:id="rId4"/>
    <p:sldLayoutId id="2147483676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D2602A-E602-45FE-BA20-37D35BCA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B349E0-1FFE-4421-81C8-70F195A68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B1A798-F672-4594-9FC6-D9E850B50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3D0D-D107-4BE0-AB6B-D8A37DB967C3}" type="datetime1">
              <a:rPr lang="nl-NL" smtClean="0"/>
              <a:t>30-10-2023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C3BAE2-ADA6-46C4-B1DB-D0F6B4CDC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DF57C7-98A8-4E26-B87E-BD49AED82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1CB693A-D9E9-42E4-84A6-D30AC78AB393}"/>
              </a:ext>
            </a:extLst>
          </p:cNvPr>
          <p:cNvSpPr/>
          <p:nvPr userDrawn="1"/>
        </p:nvSpPr>
        <p:spPr>
          <a:xfrm>
            <a:off x="0" y="6001808"/>
            <a:ext cx="12192000" cy="85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Afbeelding 8" descr="TUDelft_LogoZWART.eps">
            <a:extLst>
              <a:ext uri="{FF2B5EF4-FFF2-40B4-BE49-F238E27FC236}">
                <a16:creationId xmlns:a16="http://schemas.microsoft.com/office/drawing/2014/main" id="{A5C5EE27-DBE4-4968-8566-18355F5976B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20" y="6150769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9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4tu.nl/s/docs/data-collection-policy.pdf" TargetMode="External"/><Relationship Id="rId2" Type="http://schemas.openxmlformats.org/officeDocument/2006/relationships/hyperlink" Target="https://doi.org/10.5281/zenodo.8160890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zenodo.org/" TargetMode="External"/><Relationship Id="rId2" Type="http://schemas.openxmlformats.org/officeDocument/2006/relationships/hyperlink" Target="https://data.4tu.nl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docs.github.com/en/repositories/archiving-a-github-repository/referencing-and-citing-conten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management.hms.harvard.edu/plan-design/file-naming-conven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the-turing-way.netlify.app/reproducible-research/compendia.html?highlight=compendiu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jupyter.org/" TargetMode="External"/><Relationship Id="rId3" Type="http://schemas.openxmlformats.org/officeDocument/2006/relationships/hyperlink" Target="https://coderefinery.github.io/documentation/tools/" TargetMode="External"/><Relationship Id="rId7" Type="http://schemas.openxmlformats.org/officeDocument/2006/relationships/hyperlink" Target=":%20https:/huggingface.co/docs/hub/model-card-guideboo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brickschema.org/" TargetMode="External"/><Relationship Id="rId5" Type="http://schemas.openxmlformats.org/officeDocument/2006/relationships/hyperlink" Target="https://data.4tu.nl/s/documents/Guidelines_for_creating_a_README_file.pdf" TargetMode="External"/><Relationship Id="rId10" Type="http://schemas.openxmlformats.org/officeDocument/2006/relationships/hyperlink" Target="https://quarto.org/" TargetMode="External"/><Relationship Id="rId4" Type="http://schemas.openxmlformats.org/officeDocument/2006/relationships/hyperlink" Target="https://cornell.app.box.com/v/ReadmeTemplate" TargetMode="External"/><Relationship Id="rId9" Type="http://schemas.openxmlformats.org/officeDocument/2006/relationships/hyperlink" Target=":%20https:/www.tudelft.nl/en/library/research-data-management/r/manage/electronic-lab-noteboo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uggingface.co/docs/hub/model-card-guidebook" TargetMode="External"/><Relationship Id="rId2" Type="http://schemas.openxmlformats.org/officeDocument/2006/relationships/hyperlink" Target="https://maven.apache.org/guides/introduction/introduction-to-the-pom.html" TargetMode="Externa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huggingface.co/spaces/librarian-bots/metadata_request_service?trk=public_post_comment-text%22" TargetMode="External"/><Relationship Id="rId4" Type="http://schemas.openxmlformats.org/officeDocument/2006/relationships/hyperlink" Target="https://codemeta.github.io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4tu.nl/s/documents/Preferred_File_Formats_2023.pdf" TargetMode="External"/><Relationship Id="rId2" Type="http://schemas.openxmlformats.org/officeDocument/2006/relationships/hyperlink" Target="https://mathesaurus.sourceforge.net/matlab-numpy.html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AFDE-A646-D2B6-C534-D63636C96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776"/>
            <a:ext cx="10515600" cy="269610"/>
          </a:xfrm>
        </p:spPr>
        <p:txBody>
          <a:bodyPr>
            <a:noAutofit/>
          </a:bodyPr>
          <a:lstStyle/>
          <a:p>
            <a:pPr algn="ctr"/>
            <a:r>
              <a:rPr lang="en-GB" sz="1800" b="1" dirty="0"/>
              <a:t>Introduction to Assignments 1, 2 - Data Flow Map (DFM) </a:t>
            </a:r>
            <a:endParaRPr lang="nl-NL" sz="18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C4D71B-613A-2637-0409-211FA475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1</a:t>
            </a:fld>
            <a:endParaRPr lang="nl-N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A569D-C26D-9A3A-FC3A-5810B3641A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2072" y="516975"/>
            <a:ext cx="11575395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Calibri  "/>
                <a:ea typeface="+mn-lt"/>
                <a:cs typeface="+mn-lt"/>
              </a:rPr>
              <a:t>Please read these instructions carefully</a:t>
            </a:r>
            <a:r>
              <a:rPr lang="en-US" sz="1400" dirty="0">
                <a:latin typeface="Calibri  "/>
                <a:ea typeface="+mn-lt"/>
                <a:cs typeface="+mn-lt"/>
              </a:rPr>
              <a:t> before starting the assignment. </a:t>
            </a:r>
          </a:p>
          <a:p>
            <a:endParaRPr lang="en-US" sz="1400" dirty="0">
              <a:latin typeface="Calibri  "/>
              <a:ea typeface="+mn-lt"/>
              <a:cs typeface="+mn-lt"/>
            </a:endParaRPr>
          </a:p>
          <a:p>
            <a:r>
              <a:rPr lang="en-US" sz="1400" dirty="0">
                <a:latin typeface="Calibri  "/>
                <a:ea typeface="+mn-lt"/>
                <a:cs typeface="+mn-lt"/>
              </a:rPr>
              <a:t>This is a standard template of a </a:t>
            </a:r>
            <a:r>
              <a:rPr lang="en-US" sz="1400" b="1" dirty="0">
                <a:latin typeface="Calibri  "/>
                <a:ea typeface="+mn-lt"/>
                <a:cs typeface="+mn-lt"/>
              </a:rPr>
              <a:t>Data Flow Map (DFM). </a:t>
            </a:r>
            <a:r>
              <a:rPr lang="en-US" sz="1400" dirty="0">
                <a:latin typeface="Calibri  "/>
                <a:ea typeface="+mn-lt"/>
                <a:cs typeface="+mn-lt"/>
              </a:rPr>
              <a:t>By following this step-by-step instructions, you can </a:t>
            </a:r>
            <a:r>
              <a:rPr lang="en-US" sz="1400" b="1" dirty="0">
                <a:latin typeface="Calibri  "/>
                <a:ea typeface="+mn-lt"/>
                <a:cs typeface="+mn-lt"/>
              </a:rPr>
              <a:t>develop your DFM efficiently.</a:t>
            </a:r>
          </a:p>
          <a:p>
            <a:endParaRPr lang="en-US" sz="1400" dirty="0">
              <a:latin typeface="Calibri  "/>
              <a:ea typeface="+mn-lt"/>
              <a:cs typeface="+mn-lt"/>
            </a:endParaRPr>
          </a:p>
          <a:p>
            <a:r>
              <a:rPr lang="en-US" sz="1400" dirty="0">
                <a:latin typeface="Calibri  "/>
                <a:ea typeface="+mn-lt"/>
                <a:cs typeface="+mn-lt"/>
              </a:rPr>
              <a:t>This file contains the </a:t>
            </a:r>
            <a:r>
              <a:rPr lang="en-US" sz="1400" b="1" dirty="0">
                <a:latin typeface="Calibri  "/>
                <a:ea typeface="+mn-lt"/>
                <a:cs typeface="+mn-lt"/>
              </a:rPr>
              <a:t>template for Assignment 1 and Assignment 2.  </a:t>
            </a:r>
            <a:r>
              <a:rPr lang="en-US" sz="1400" dirty="0">
                <a:latin typeface="Calibri  "/>
                <a:ea typeface="+mn-lt"/>
                <a:cs typeface="+mn-lt"/>
              </a:rPr>
              <a:t>In these assignments you will reflect on </a:t>
            </a:r>
            <a:r>
              <a:rPr lang="en-US" sz="1400" b="1" dirty="0">
                <a:latin typeface="Calibri  "/>
                <a:ea typeface="+mn-lt"/>
                <a:cs typeface="+mn-lt"/>
              </a:rPr>
              <a:t>SEVEN themes: (1) Storage &amp; Backup, (2) Organisation, (3) Documentation, (4) Metadata, (5) Format, (6) Access, and (7) Publication.</a:t>
            </a:r>
          </a:p>
          <a:p>
            <a:endParaRPr lang="en-US" sz="1400" b="1" dirty="0">
              <a:latin typeface="Calibri  "/>
              <a:ea typeface="+mn-lt"/>
              <a:cs typeface="+mn-lt"/>
            </a:endParaRPr>
          </a:p>
          <a:p>
            <a:r>
              <a:rPr lang="en-US" sz="1400" b="1" dirty="0">
                <a:latin typeface="Calibri  "/>
                <a:ea typeface="+mn-lt"/>
                <a:cs typeface="+mn-lt"/>
              </a:rPr>
              <a:t> </a:t>
            </a:r>
            <a:r>
              <a:rPr lang="en-US" sz="1400" dirty="0">
                <a:latin typeface="Calibri  "/>
                <a:ea typeface="+mn-lt"/>
                <a:cs typeface="+mn-lt"/>
              </a:rPr>
              <a:t>You will work </a:t>
            </a:r>
            <a:r>
              <a:rPr lang="en-US" sz="1400" b="1" dirty="0">
                <a:latin typeface="Calibri  "/>
                <a:ea typeface="+mn-lt"/>
                <a:cs typeface="+mn-lt"/>
              </a:rPr>
              <a:t>with this same template on Assignment 1 (week 1) AND Assignment 2 (week 2) </a:t>
            </a:r>
            <a:r>
              <a:rPr lang="en-US" sz="1400" dirty="0">
                <a:latin typeface="Calibri  "/>
                <a:ea typeface="+mn-lt"/>
                <a:cs typeface="+mn-lt"/>
              </a:rPr>
              <a:t>during this course. </a:t>
            </a:r>
          </a:p>
          <a:p>
            <a:endParaRPr lang="en-US" sz="1400" dirty="0">
              <a:latin typeface="Calibri  "/>
              <a:ea typeface="+mn-lt"/>
              <a:cs typeface="+mn-lt"/>
            </a:endParaRPr>
          </a:p>
          <a:p>
            <a:r>
              <a:rPr lang="en-US" sz="1400" b="1" dirty="0">
                <a:latin typeface="Calibri  "/>
                <a:ea typeface="+mn-lt"/>
                <a:cs typeface="+mn-lt"/>
              </a:rPr>
              <a:t>Assignment 1</a:t>
            </a:r>
            <a:r>
              <a:rPr lang="en-US" sz="1400" dirty="0">
                <a:latin typeface="Calibri  "/>
                <a:ea typeface="+mn-lt"/>
                <a:cs typeface="+mn-lt"/>
              </a:rPr>
              <a:t> covers the first theme</a:t>
            </a:r>
            <a:r>
              <a:rPr lang="en-US" sz="1400" b="1" dirty="0">
                <a:latin typeface="Calibri  "/>
                <a:ea typeface="+mn-lt"/>
                <a:cs typeface="+mn-lt"/>
              </a:rPr>
              <a:t>: (1) Storage &amp; Backup (slide 3)</a:t>
            </a:r>
            <a:r>
              <a:rPr lang="en-US" sz="1400" dirty="0">
                <a:latin typeface="Calibri  "/>
                <a:ea typeface="+mn-lt"/>
                <a:cs typeface="+mn-lt"/>
              </a:rPr>
              <a:t>, and </a:t>
            </a:r>
            <a:r>
              <a:rPr lang="en-US" sz="1400" b="1" dirty="0">
                <a:latin typeface="Calibri  "/>
                <a:ea typeface="+mn-lt"/>
                <a:cs typeface="+mn-lt"/>
              </a:rPr>
              <a:t>Assignment 2</a:t>
            </a:r>
            <a:r>
              <a:rPr lang="en-US" sz="1400" dirty="0">
                <a:latin typeface="Calibri  "/>
                <a:ea typeface="+mn-lt"/>
                <a:cs typeface="+mn-lt"/>
              </a:rPr>
              <a:t> covers </a:t>
            </a:r>
            <a:r>
              <a:rPr lang="en-US" sz="1400" b="1" dirty="0">
                <a:latin typeface="Calibri  "/>
                <a:ea typeface="+mn-lt"/>
                <a:cs typeface="+mn-lt"/>
              </a:rPr>
              <a:t>the rest of the themes (2) to (7) (slides 6-11).</a:t>
            </a:r>
            <a:endParaRPr lang="en-US" sz="1400" dirty="0">
              <a:latin typeface="Calibri  "/>
              <a:ea typeface="+mn-lt"/>
              <a:cs typeface="+mn-lt"/>
            </a:endParaRPr>
          </a:p>
          <a:p>
            <a:endParaRPr lang="en-US" sz="1400" dirty="0">
              <a:latin typeface="Calibri  "/>
              <a:ea typeface="+mn-lt"/>
              <a:cs typeface="+mn-lt"/>
            </a:endParaRPr>
          </a:p>
          <a:p>
            <a:r>
              <a:rPr lang="en-US" sz="1400" b="1" dirty="0">
                <a:latin typeface="Calibri  "/>
                <a:ea typeface="+mn-lt"/>
                <a:cs typeface="+mn-lt"/>
              </a:rPr>
              <a:t> IMPORTANT: </a:t>
            </a:r>
            <a:r>
              <a:rPr lang="en-US" sz="1400" dirty="0">
                <a:latin typeface="Calibri  "/>
                <a:ea typeface="+mn-lt"/>
                <a:cs typeface="+mn-lt"/>
              </a:rPr>
              <a:t>Please download this template to your laptop/computer to work on your assignments. You will have to submit the PowerPoint file on Brightspace according to the instructions provided there.</a:t>
            </a:r>
          </a:p>
          <a:p>
            <a:endParaRPr lang="en-US" sz="1400" dirty="0">
              <a:latin typeface="Calibri  "/>
              <a:ea typeface="+mn-lt"/>
              <a:cs typeface="+mn-lt"/>
            </a:endParaRPr>
          </a:p>
          <a:p>
            <a:endParaRPr lang="en-US" sz="1400" dirty="0">
              <a:latin typeface="Calibri  "/>
              <a:ea typeface="+mn-lt"/>
              <a:cs typeface="+mn-lt"/>
            </a:endParaRPr>
          </a:p>
          <a:p>
            <a:endParaRPr lang="en-US" sz="1400" dirty="0">
              <a:latin typeface="Calibri  "/>
              <a:cs typeface="Calibri"/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B142DD15-5196-F1DA-5B0E-E1713305AD55}"/>
              </a:ext>
            </a:extLst>
          </p:cNvPr>
          <p:cNvGrpSpPr/>
          <p:nvPr/>
        </p:nvGrpSpPr>
        <p:grpSpPr>
          <a:xfrm>
            <a:off x="178130" y="3987095"/>
            <a:ext cx="11175670" cy="1357782"/>
            <a:chOff x="437804" y="4423265"/>
            <a:chExt cx="11175670" cy="1357782"/>
          </a:xfrm>
        </p:grpSpPr>
        <p:sp>
          <p:nvSpPr>
            <p:cNvPr id="7" name="Rectangle: Rounded Corners 4">
              <a:extLst>
                <a:ext uri="{FF2B5EF4-FFF2-40B4-BE49-F238E27FC236}">
                  <a16:creationId xmlns:a16="http://schemas.microsoft.com/office/drawing/2014/main" id="{F20F51E0-064E-FD66-B59F-73B8CF652852}"/>
                </a:ext>
              </a:extLst>
            </p:cNvPr>
            <p:cNvSpPr/>
            <p:nvPr/>
          </p:nvSpPr>
          <p:spPr>
            <a:xfrm>
              <a:off x="437804" y="4423265"/>
              <a:ext cx="11175670" cy="135778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4D8D051-3105-01EA-DC69-1E5E4EFA56D4}"/>
                </a:ext>
              </a:extLst>
            </p:cNvPr>
            <p:cNvSpPr txBox="1"/>
            <p:nvPr/>
          </p:nvSpPr>
          <p:spPr>
            <a:xfrm>
              <a:off x="638002" y="4682546"/>
              <a:ext cx="1077527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Calibri  "/>
                  <a:ea typeface="+mn-lt"/>
                  <a:cs typeface="+mn-lt"/>
                </a:rPr>
                <a:t>Glossary:</a:t>
              </a:r>
            </a:p>
            <a:p>
              <a:endParaRPr lang="en-US" sz="1400" b="1" dirty="0">
                <a:latin typeface="Calibri  "/>
                <a:ea typeface="+mn-lt"/>
                <a:cs typeface="+mn-lt"/>
              </a:endParaRPr>
            </a:p>
            <a:p>
              <a:r>
                <a:rPr lang="en-US" sz="1400" b="1" dirty="0">
                  <a:latin typeface="Calibri  "/>
                  <a:ea typeface="+mn-lt"/>
                  <a:cs typeface="+mn-lt"/>
                </a:rPr>
                <a:t>Research Object (RO): </a:t>
              </a:r>
              <a:r>
                <a:rPr lang="en-US" sz="1400" dirty="0">
                  <a:latin typeface="Calibri  "/>
                  <a:ea typeface="+mn-lt"/>
                  <a:cs typeface="+mn-lt"/>
                </a:rPr>
                <a:t>aggregations of resources relating to scientific workflows. A RO can include data, code, stats, models, notebooks, results or software executions used for achieving the final results.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1153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5CCAA-4AB2-1B9F-9584-F1CDA192CC0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C5E1B5-2B98-0EB5-8A09-3BE10361A86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F673CDA-1FCA-9B39-75D7-8C57E2171A4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E9EC9C-7933-A402-C448-D93DBA06D60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D69ED902-D6D9-4EE0-97FF-47651DD2F3D6}" type="slidenum">
              <a:rPr lang="nl-NL" smtClean="0"/>
              <a:t>10</a:t>
            </a:fld>
            <a:endParaRPr lang="nl-N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8FD994-FDDE-E8C8-16C3-04C13F5EF8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2018" y="4439705"/>
            <a:ext cx="4711823" cy="131824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600"/>
              </a:spcAft>
            </a:pPr>
            <a:r>
              <a:rPr lang="en-US" sz="1200" b="1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Recommendations:	</a:t>
            </a:r>
            <a:endParaRPr lang="es-ES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3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Decision Tree - Making Qualitative Data Reusable (Version 2) DANS</a:t>
            </a:r>
            <a:endParaRPr lang="es-ES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13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Section 7 of the 4TU.ResearchData Data collection Policy </a:t>
            </a:r>
            <a:r>
              <a:rPr lang="en-US" sz="1200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provide guidance on level of privacy that research data/objects may have.	</a:t>
            </a:r>
            <a:endParaRPr lang="es-ES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65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C9E005-40F2-9B9F-956C-939AD7AD072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2046F-5AF2-17A0-3E1F-0CCF1940842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FAD8C03-5F65-9C96-9BCB-B7A5387BD4F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2503BBF-0995-ED93-0E18-E904B81E8C6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7C12A2-7DE3-F7DD-7BB8-47D2C51741B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0820" y="3678851"/>
            <a:ext cx="4980372" cy="18088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  <a:spcAft>
                <a:spcPts val="60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Recommendations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3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TU Delft researchers can publish up to 1 TB of data per year for free on 4TU.ResearchData. You can synchronise your GitHub/GitLab repository: 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/>
              </a:rPr>
              <a:t>https://data.4tu.nl/ 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3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 General purpose repository that provides a DOI and allows to assign a usage licence is </a:t>
            </a:r>
            <a:r>
              <a:rPr lang="en-GB" sz="11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/>
              </a:rPr>
              <a:t>Zenodo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 You can synchronise your GitHub repository following this instructions: 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4"/>
              </a:rPr>
              <a:t>https://docs.github.com/en/repositories/archiving-a-github-repository/referencing-and-citing-content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4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AFDE-A646-D2B6-C534-D63636C9607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034143" y="71212"/>
            <a:ext cx="10515600" cy="269610"/>
          </a:xfrm>
        </p:spPr>
        <p:txBody>
          <a:bodyPr>
            <a:noAutofit/>
          </a:bodyPr>
          <a:lstStyle/>
          <a:p>
            <a:pPr algn="ctr"/>
            <a:r>
              <a:rPr lang="en-GB" sz="1800" b="1" dirty="0"/>
              <a:t>Instructions for Assignment 1 – DFM #1</a:t>
            </a:r>
            <a:endParaRPr lang="nl-NL" sz="18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C4D71B-613A-2637-0409-211FA475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2</a:t>
            </a:fld>
            <a:endParaRPr lang="nl-N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A569D-C26D-9A3A-FC3A-5810B3641A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008" y="368087"/>
            <a:ext cx="1199331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Here we go! These are the </a:t>
            </a:r>
            <a:r>
              <a:rPr lang="en-US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FOUR steps 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to follow to complete </a:t>
            </a:r>
            <a:r>
              <a:rPr lang="en-US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Assignment 1.</a:t>
            </a:r>
          </a:p>
          <a:p>
            <a:endParaRPr lang="en-US" sz="1400" kern="100" dirty="0">
              <a:effectLst/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Step 1: Research data/objects. </a:t>
            </a:r>
          </a:p>
          <a:p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      	</a:t>
            </a:r>
            <a:r>
              <a:rPr lang="en-US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1-1. 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docs-Calibri"/>
              </a:rPr>
              <a:t>Write a descriptive name for each research data/object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docs-Calibri"/>
              </a:rPr>
              <a:t>you will collect or work with during your project in the respective boxes on slide 3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e.g</a:t>
            </a:r>
            <a:r>
              <a:rPr lang="en-US" sz="1400" kern="100" dirty="0"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	Interview videos,  Sequencing data, Sensor data, Interview transcript, Design sketches, etc.;</a:t>
            </a:r>
          </a:p>
          <a:p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US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1-2 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docs-Calibri"/>
              </a:rPr>
              <a:t>Fill out the type of research data/object</a:t>
            </a:r>
            <a:r>
              <a:rPr lang="en-US" sz="1400" b="1" i="0" u="none" strike="noStrike" kern="100" dirty="0">
                <a:solidFill>
                  <a:srgbClr val="000000"/>
                </a:solidFill>
                <a:latin typeface="Calibri  "/>
                <a:cs typeface="Times New Roman" panose="02020603050405020304" pitchFamily="18" charset="0"/>
              </a:rPr>
              <a:t> </a:t>
            </a:r>
            <a:r>
              <a:rPr lang="en-US" sz="1400" i="0" u="none" strike="noStrike" kern="100" dirty="0">
                <a:solidFill>
                  <a:srgbClr val="000000"/>
                </a:solidFill>
                <a:latin typeface="Calibri  "/>
                <a:cs typeface="Times New Roman" panose="02020603050405020304" pitchFamily="18" charset="0"/>
              </a:rPr>
              <a:t>e.g.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dataset, code, model, software executable, images, etc.;</a:t>
            </a:r>
          </a:p>
          <a:p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US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1-3. Write a short description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reflecting on the following two questions: (1) What is the nature of the research data/object? (2) How is it  	collected/created? e.g. recording videos collected in a in-person interview at the Company X, acoustic signals from material stress detected using 	acoustic sensors;</a:t>
            </a:r>
          </a:p>
          <a:p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en-GB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1-4.</a:t>
            </a:r>
            <a:r>
              <a:rPr lang="en-GB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b="1" i="0" u="none" strike="noStrike" dirty="0">
                <a:solidFill>
                  <a:srgbClr val="000000"/>
                </a:solidFill>
                <a:effectLst/>
                <a:latin typeface="docs-Calibri"/>
              </a:rPr>
              <a:t>Write the format and size of each research data/object </a:t>
            </a:r>
            <a:r>
              <a:rPr lang="en-GB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using a standard measurement</a:t>
            </a:r>
            <a:r>
              <a:rPr lang="en-GB" sz="1400" kern="100" dirty="0"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, e</a:t>
            </a:r>
            <a:r>
              <a:rPr lang="en-GB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.g. MPG4;  gigabyte or GB.</a:t>
            </a:r>
          </a:p>
          <a:p>
            <a:endParaRPr lang="en-US" sz="1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restrict yourself to list only </a:t>
            </a:r>
            <a:r>
              <a:rPr lang="en-US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five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research data/objects! Please provide a comprehensive list. If you would like to extend the list, you can do so by duplicating the slide we have provided  by clicking on the icon ‘New Slide’.</a:t>
            </a:r>
            <a:endParaRPr lang="en-US" sz="1400" kern="100" dirty="0">
              <a:effectLst/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b="1" kern="100" dirty="0">
              <a:effectLst/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Step 2: Actions. Use the green action arrows for each research data/object. </a:t>
            </a:r>
          </a:p>
          <a:p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Go to the Toolbox on slide 4 </a:t>
            </a:r>
            <a:r>
              <a:rPr lang="en-US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"Action"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. Choose the action (green arrows) from the list for each research data/object. C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/>
              </a:rPr>
              <a:t>opy and paste it in on the template (slide 3).</a:t>
            </a:r>
          </a:p>
          <a:p>
            <a:endParaRPr lang="en-US" sz="1400" kern="100" dirty="0">
              <a:effectLst/>
              <a:latin typeface="Calibri  "/>
              <a:ea typeface="Calibri" panose="020F0502020204030204" pitchFamily="34" charset="0"/>
              <a:cs typeface="Times New Roman"/>
            </a:endParaRPr>
          </a:p>
          <a:p>
            <a:r>
              <a:rPr lang="en-US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3: Flags. Use the red flags to indicate important characteristics of the research data/object that might influence how you need to manage it.</a:t>
            </a:r>
          </a:p>
          <a:p>
            <a:r>
              <a:rPr lang="en-US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to the Toolbox on slide 4 </a:t>
            </a:r>
            <a:r>
              <a:rPr lang="en-US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"Flags“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Choose a flag (red flags) from the list for each research data/object which has a relevant characteristic. 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/>
              </a:rPr>
              <a:t>Copy and paste it on the template (slide 3), accordingly.</a:t>
            </a:r>
          </a:p>
          <a:p>
            <a:endParaRPr lang="en-US" sz="1400" kern="100" dirty="0">
              <a:effectLst/>
              <a:latin typeface="Calibri  "/>
              <a:ea typeface="Calibri" panose="020F0502020204030204" pitchFamily="34" charset="0"/>
              <a:cs typeface="Times New Roman"/>
            </a:endParaRPr>
          </a:p>
          <a:p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US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need more options 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filling out 'Actions' and 'Flags' </a:t>
            </a:r>
            <a:r>
              <a:rPr lang="en-US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 free to modify/add new arrows and flags.</a:t>
            </a:r>
          </a:p>
          <a:p>
            <a:endParaRPr lang="nl-NL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4:  Reflect on Theme “Storage &amp; Backup” by answering questions Q1-Q3</a:t>
            </a:r>
            <a:r>
              <a:rPr lang="en-US" sz="1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You can find them in the next slide (slide3).</a:t>
            </a:r>
            <a:endParaRPr lang="en-US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Each question (Q1, Q2, Q3) can be responded individually for each research data/object, or at a group level.  </a:t>
            </a:r>
          </a:p>
          <a:p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4DF917-CF18-4058-7CF0-F8F83D72139D}"/>
              </a:ext>
            </a:extLst>
          </p:cNvPr>
          <p:cNvSpPr txBox="1"/>
          <p:nvPr/>
        </p:nvSpPr>
        <p:spPr>
          <a:xfrm>
            <a:off x="1841126" y="6198255"/>
            <a:ext cx="102161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b="1" dirty="0"/>
          </a:p>
          <a:p>
            <a:r>
              <a:rPr lang="en-GB" sz="1400" b="1" dirty="0"/>
              <a:t>Attention! Do not forget to save this template as: Assignment 1- {your name}  and upload it in the corresponding group on Brightspace!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4159858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AF039-451B-9680-06F1-A7159A97330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76FCD8-DC48-4EC5-0CC6-6AD4017463E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44AD23-4320-7A21-D041-06CA5035EC1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E24EC9-C39B-9B07-6C16-7DBEB7B51BA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8CA3D5-B1C7-0227-90DE-87654EFA039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B775FAD-35DB-DEE5-405D-77C35D68815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72E7E1A-E38A-C565-F9C7-DB87A0E44B9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E30FB2-48B0-47C0-3D26-B1AE30024110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E8719FB-E71F-578C-05ED-92FB7699F12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72AEF60-D414-1A0E-84C3-42D279AE02B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F2612CF-AA93-8C8B-4210-C65A09A8FF5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A6F825-342A-0190-4B4E-C2C10B07AE9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BF7F9D0-DBC0-A260-7C73-A4996920E17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3513450-C127-406D-CEAA-8C4C5F77A80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41D6439-48EB-D755-D702-055466DEF5D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FF682DB-7C8D-80BA-6A89-AEED21EDA20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CCD7D7E-4492-E661-1167-89BA6046B92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C39D047-5F9C-F8AE-CA99-C94868E93FC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04FCFF9-AA31-4720-E34B-A5698EF61A36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3FD2C4FB-4E12-B83C-CA3E-F020CD838C36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22C22D9-C9C7-6D92-9235-6C72D91AF029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88B108BE-01A7-8801-3386-A4A777031F0C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BFD06EB-6F50-88AA-F622-88FA2CC46B37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64FED68-8BAD-4B3E-969C-9BE9FE347AF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D69ED902-D6D9-4EE0-97FF-47651DD2F3D6}" type="slidenum">
              <a:rPr lang="nl-NL" smtClean="0"/>
              <a:t>3</a:t>
            </a:fld>
            <a:endParaRPr lang="nl-NL"/>
          </a:p>
        </p:txBody>
      </p:sp>
      <p:grpSp>
        <p:nvGrpSpPr>
          <p:cNvPr id="29" name="Group 98">
            <a:extLst>
              <a:ext uri="{FF2B5EF4-FFF2-40B4-BE49-F238E27FC236}">
                <a16:creationId xmlns:a16="http://schemas.microsoft.com/office/drawing/2014/main" id="{1F3F81E0-C1F2-5CAB-A621-05B9A37B14EF}"/>
              </a:ext>
            </a:extLst>
          </p:cNvPr>
          <p:cNvGrpSpPr/>
          <p:nvPr/>
        </p:nvGrpSpPr>
        <p:grpSpPr>
          <a:xfrm>
            <a:off x="2533005" y="1826656"/>
            <a:ext cx="998269" cy="833975"/>
            <a:chOff x="5577229" y="2537719"/>
            <a:chExt cx="1421560" cy="1097169"/>
          </a:xfrm>
          <a:solidFill>
            <a:srgbClr val="AC5454"/>
          </a:solidFill>
        </p:grpSpPr>
        <p:sp>
          <p:nvSpPr>
            <p:cNvPr id="30" name="Isosceles Triangle 99">
              <a:extLst>
                <a:ext uri="{FF2B5EF4-FFF2-40B4-BE49-F238E27FC236}">
                  <a16:creationId xmlns:a16="http://schemas.microsoft.com/office/drawing/2014/main" id="{19695C38-4692-1F40-D79D-019BD60431E9}"/>
                </a:ext>
              </a:extLst>
            </p:cNvPr>
            <p:cNvSpPr/>
            <p:nvPr/>
          </p:nvSpPr>
          <p:spPr>
            <a:xfrm rot="5400000">
              <a:off x="5730010" y="2429181"/>
              <a:ext cx="1097169" cy="1314245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31" name="TextBox 100">
              <a:extLst>
                <a:ext uri="{FF2B5EF4-FFF2-40B4-BE49-F238E27FC236}">
                  <a16:creationId xmlns:a16="http://schemas.microsoft.com/office/drawing/2014/main" id="{CFD12233-9F84-A3BC-4E93-D7A04FA3160B}"/>
                </a:ext>
              </a:extLst>
            </p:cNvPr>
            <p:cNvSpPr txBox="1"/>
            <p:nvPr/>
          </p:nvSpPr>
          <p:spPr>
            <a:xfrm>
              <a:off x="5577229" y="2928648"/>
              <a:ext cx="1421560" cy="526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i="1" dirty="0">
                  <a:solidFill>
                    <a:schemeClr val="bg1"/>
                  </a:solidFill>
                </a:rPr>
                <a:t>e.g. Restricted access</a:t>
              </a:r>
            </a:p>
          </p:txBody>
        </p:sp>
      </p:grpSp>
      <p:sp>
        <p:nvSpPr>
          <p:cNvPr id="32" name="Right Arrow 43">
            <a:extLst>
              <a:ext uri="{FF2B5EF4-FFF2-40B4-BE49-F238E27FC236}">
                <a16:creationId xmlns:a16="http://schemas.microsoft.com/office/drawing/2014/main" id="{B723E170-CC99-7559-D66E-80468D29AB32}"/>
              </a:ext>
            </a:extLst>
          </p:cNvPr>
          <p:cNvSpPr/>
          <p:nvPr/>
        </p:nvSpPr>
        <p:spPr>
          <a:xfrm>
            <a:off x="217821" y="2346545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i="1" dirty="0">
                <a:solidFill>
                  <a:schemeClr val="tx1"/>
                </a:solidFill>
              </a:rPr>
              <a:t>e.g. Merge</a:t>
            </a:r>
          </a:p>
        </p:txBody>
      </p:sp>
    </p:spTree>
    <p:extLst>
      <p:ext uri="{BB962C8B-B14F-4D97-AF65-F5344CB8AC3E}">
        <p14:creationId xmlns:p14="http://schemas.microsoft.com/office/powerpoint/2010/main" val="32696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sosceles Triangle 71">
            <a:extLst>
              <a:ext uri="{FF2B5EF4-FFF2-40B4-BE49-F238E27FC236}">
                <a16:creationId xmlns:a16="http://schemas.microsoft.com/office/drawing/2014/main" id="{EFB833D1-0188-4348-8FE3-C76EF739273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8538319" y="205860"/>
            <a:ext cx="834697" cy="998268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8" name="Tijdelijke aanduiding voor dianummer 67">
            <a:extLst>
              <a:ext uri="{FF2B5EF4-FFF2-40B4-BE49-F238E27FC236}">
                <a16:creationId xmlns:a16="http://schemas.microsoft.com/office/drawing/2014/main" id="{73AA4B89-039E-4A12-891B-ACE9B9D4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4</a:t>
            </a:fld>
            <a:endParaRPr lang="nl-NL"/>
          </a:p>
        </p:txBody>
      </p:sp>
      <p:grpSp>
        <p:nvGrpSpPr>
          <p:cNvPr id="66" name="Group 98">
            <a:extLst>
              <a:ext uri="{FF2B5EF4-FFF2-40B4-BE49-F238E27FC236}">
                <a16:creationId xmlns:a16="http://schemas.microsoft.com/office/drawing/2014/main" id="{3D83B16F-BBC4-48E7-8F55-DC666F716695}"/>
              </a:ext>
            </a:extLst>
          </p:cNvPr>
          <p:cNvGrpSpPr/>
          <p:nvPr/>
        </p:nvGrpSpPr>
        <p:grpSpPr>
          <a:xfrm>
            <a:off x="9768269" y="4112996"/>
            <a:ext cx="998269" cy="833975"/>
            <a:chOff x="5577229" y="2537720"/>
            <a:chExt cx="1421560" cy="1097169"/>
          </a:xfrm>
          <a:solidFill>
            <a:srgbClr val="AC5454"/>
          </a:solidFill>
        </p:grpSpPr>
        <p:sp>
          <p:nvSpPr>
            <p:cNvPr id="69" name="Isosceles Triangle 99">
              <a:extLst>
                <a:ext uri="{FF2B5EF4-FFF2-40B4-BE49-F238E27FC236}">
                  <a16:creationId xmlns:a16="http://schemas.microsoft.com/office/drawing/2014/main" id="{25CA7D38-A5A0-446F-A1E6-A66BCD06C9BE}"/>
                </a:ext>
              </a:extLst>
            </p:cNvPr>
            <p:cNvSpPr/>
            <p:nvPr/>
          </p:nvSpPr>
          <p:spPr>
            <a:xfrm rot="5400000">
              <a:off x="5730010" y="2429182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70" name="TextBox 100">
              <a:extLst>
                <a:ext uri="{FF2B5EF4-FFF2-40B4-BE49-F238E27FC236}">
                  <a16:creationId xmlns:a16="http://schemas.microsoft.com/office/drawing/2014/main" id="{8CDE1BDF-793A-48D4-A8AF-3A9865E15BE6}"/>
                </a:ext>
              </a:extLst>
            </p:cNvPr>
            <p:cNvSpPr txBox="1"/>
            <p:nvPr/>
          </p:nvSpPr>
          <p:spPr>
            <a:xfrm>
              <a:off x="5577229" y="2928648"/>
              <a:ext cx="1421560" cy="364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</a:rPr>
                <a:t>…</a:t>
              </a:r>
            </a:p>
          </p:txBody>
        </p:sp>
      </p:grpSp>
      <p:grpSp>
        <p:nvGrpSpPr>
          <p:cNvPr id="73" name="Group 9">
            <a:extLst>
              <a:ext uri="{FF2B5EF4-FFF2-40B4-BE49-F238E27FC236}">
                <a16:creationId xmlns:a16="http://schemas.microsoft.com/office/drawing/2014/main" id="{1C3B0E76-2F0B-4BC2-97FA-82151140BBD9}"/>
              </a:ext>
            </a:extLst>
          </p:cNvPr>
          <p:cNvGrpSpPr/>
          <p:nvPr/>
        </p:nvGrpSpPr>
        <p:grpSpPr>
          <a:xfrm>
            <a:off x="9768269" y="2949521"/>
            <a:ext cx="998269" cy="833975"/>
            <a:chOff x="5578298" y="2172539"/>
            <a:chExt cx="1421560" cy="1097169"/>
          </a:xfrm>
          <a:solidFill>
            <a:srgbClr val="AC5454"/>
          </a:solidFill>
        </p:grpSpPr>
        <p:sp>
          <p:nvSpPr>
            <p:cNvPr id="74" name="Isosceles Triangle 79">
              <a:extLst>
                <a:ext uri="{FF2B5EF4-FFF2-40B4-BE49-F238E27FC236}">
                  <a16:creationId xmlns:a16="http://schemas.microsoft.com/office/drawing/2014/main" id="{DD1D9DB8-E72A-4A7E-B03A-C3041DE62C87}"/>
                </a:ext>
              </a:extLst>
            </p:cNvPr>
            <p:cNvSpPr/>
            <p:nvPr/>
          </p:nvSpPr>
          <p:spPr>
            <a:xfrm rot="5400000">
              <a:off x="5718962" y="2064001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75" name="TextBox 80">
              <a:extLst>
                <a:ext uri="{FF2B5EF4-FFF2-40B4-BE49-F238E27FC236}">
                  <a16:creationId xmlns:a16="http://schemas.microsoft.com/office/drawing/2014/main" id="{F69C984E-BDF1-40A2-8EBB-E3BD47BF3F86}"/>
                </a:ext>
              </a:extLst>
            </p:cNvPr>
            <p:cNvSpPr txBox="1"/>
            <p:nvPr/>
          </p:nvSpPr>
          <p:spPr>
            <a:xfrm>
              <a:off x="5578298" y="2556998"/>
              <a:ext cx="1421560" cy="364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</a:rPr>
                <a:t>…</a:t>
              </a:r>
            </a:p>
          </p:txBody>
        </p:sp>
      </p:grpSp>
      <p:sp>
        <p:nvSpPr>
          <p:cNvPr id="76" name="Isosceles Triangle 77">
            <a:extLst>
              <a:ext uri="{FF2B5EF4-FFF2-40B4-BE49-F238E27FC236}">
                <a16:creationId xmlns:a16="http://schemas.microsoft.com/office/drawing/2014/main" id="{6DC4134D-0BD4-496A-BD5D-6314BD07601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9842037" y="1737512"/>
            <a:ext cx="833973" cy="922909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grpSp>
        <p:nvGrpSpPr>
          <p:cNvPr id="77" name="Group 70">
            <a:extLst>
              <a:ext uri="{FF2B5EF4-FFF2-40B4-BE49-F238E27FC236}">
                <a16:creationId xmlns:a16="http://schemas.microsoft.com/office/drawing/2014/main" id="{0E574A5D-04D3-4A53-81ED-958992FDC8E3}"/>
              </a:ext>
            </a:extLst>
          </p:cNvPr>
          <p:cNvGrpSpPr/>
          <p:nvPr/>
        </p:nvGrpSpPr>
        <p:grpSpPr>
          <a:xfrm>
            <a:off x="8368818" y="2366350"/>
            <a:ext cx="974739" cy="833975"/>
            <a:chOff x="4457844" y="-227485"/>
            <a:chExt cx="948863" cy="515983"/>
          </a:xfrm>
          <a:solidFill>
            <a:srgbClr val="AC5454"/>
          </a:solidFill>
        </p:grpSpPr>
        <p:sp>
          <p:nvSpPr>
            <p:cNvPr id="78" name="Isosceles Triangle 71">
              <a:extLst>
                <a:ext uri="{FF2B5EF4-FFF2-40B4-BE49-F238E27FC236}">
                  <a16:creationId xmlns:a16="http://schemas.microsoft.com/office/drawing/2014/main" id="{22A6D05E-F6C6-45ED-B8B4-BEFA2FBDD9FB}"/>
                </a:ext>
              </a:extLst>
            </p:cNvPr>
            <p:cNvSpPr/>
            <p:nvPr/>
          </p:nvSpPr>
          <p:spPr>
            <a:xfrm rot="5400000">
              <a:off x="4699511" y="-418698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79" name="TextBox 72">
              <a:extLst>
                <a:ext uri="{FF2B5EF4-FFF2-40B4-BE49-F238E27FC236}">
                  <a16:creationId xmlns:a16="http://schemas.microsoft.com/office/drawing/2014/main" id="{497E82D2-5EB4-48DB-9CD0-5020B4DA2D2E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457844" y="-74944"/>
              <a:ext cx="937658" cy="285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</a:rPr>
                <a:t>Commercial</a:t>
              </a:r>
            </a:p>
            <a:p>
              <a:r>
                <a:rPr lang="en-GB" sz="1200" dirty="0">
                  <a:solidFill>
                    <a:schemeClr val="bg1"/>
                  </a:solidFill>
                </a:rPr>
                <a:t>data</a:t>
              </a:r>
            </a:p>
          </p:txBody>
        </p:sp>
      </p:grpSp>
      <p:grpSp>
        <p:nvGrpSpPr>
          <p:cNvPr id="80" name="Group 67">
            <a:extLst>
              <a:ext uri="{FF2B5EF4-FFF2-40B4-BE49-F238E27FC236}">
                <a16:creationId xmlns:a16="http://schemas.microsoft.com/office/drawing/2014/main" id="{69FF3122-79FE-4F52-BF7A-AB0A9A252AD8}"/>
              </a:ext>
            </a:extLst>
          </p:cNvPr>
          <p:cNvGrpSpPr/>
          <p:nvPr/>
        </p:nvGrpSpPr>
        <p:grpSpPr>
          <a:xfrm>
            <a:off x="7007314" y="4146084"/>
            <a:ext cx="981482" cy="833975"/>
            <a:chOff x="3528896" y="946217"/>
            <a:chExt cx="955427" cy="515983"/>
          </a:xfrm>
          <a:solidFill>
            <a:srgbClr val="AC5454"/>
          </a:solidFill>
        </p:grpSpPr>
        <p:sp>
          <p:nvSpPr>
            <p:cNvPr id="81" name="Isosceles Triangle 68">
              <a:extLst>
                <a:ext uri="{FF2B5EF4-FFF2-40B4-BE49-F238E27FC236}">
                  <a16:creationId xmlns:a16="http://schemas.microsoft.com/office/drawing/2014/main" id="{61365551-56B1-4B31-8731-B5087A84D522}"/>
                </a:ext>
              </a:extLst>
            </p:cNvPr>
            <p:cNvSpPr/>
            <p:nvPr/>
          </p:nvSpPr>
          <p:spPr>
            <a:xfrm rot="5400000">
              <a:off x="3777127" y="755004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82" name="TextBox 69">
              <a:extLst>
                <a:ext uri="{FF2B5EF4-FFF2-40B4-BE49-F238E27FC236}">
                  <a16:creationId xmlns:a16="http://schemas.microsoft.com/office/drawing/2014/main" id="{703B638B-9414-4E31-8D16-096345C988B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528896" y="1124600"/>
              <a:ext cx="937658" cy="285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</a:rPr>
                <a:t>Check usage rights</a:t>
              </a:r>
            </a:p>
          </p:txBody>
        </p:sp>
      </p:grpSp>
      <p:grpSp>
        <p:nvGrpSpPr>
          <p:cNvPr id="83" name="Group 63">
            <a:extLst>
              <a:ext uri="{FF2B5EF4-FFF2-40B4-BE49-F238E27FC236}">
                <a16:creationId xmlns:a16="http://schemas.microsoft.com/office/drawing/2014/main" id="{39DFDD24-BDE8-4406-8737-2CF9E47D7587}"/>
              </a:ext>
            </a:extLst>
          </p:cNvPr>
          <p:cNvGrpSpPr/>
          <p:nvPr/>
        </p:nvGrpSpPr>
        <p:grpSpPr>
          <a:xfrm>
            <a:off x="7024251" y="2980598"/>
            <a:ext cx="963229" cy="833975"/>
            <a:chOff x="3542040" y="734824"/>
            <a:chExt cx="937658" cy="515983"/>
          </a:xfrm>
          <a:solidFill>
            <a:srgbClr val="AC5454"/>
          </a:solidFill>
        </p:grpSpPr>
        <p:sp>
          <p:nvSpPr>
            <p:cNvPr id="84" name="Isosceles Triangle 64">
              <a:extLst>
                <a:ext uri="{FF2B5EF4-FFF2-40B4-BE49-F238E27FC236}">
                  <a16:creationId xmlns:a16="http://schemas.microsoft.com/office/drawing/2014/main" id="{D701900D-BB9A-48A3-B6AB-A7CA9545F20B}"/>
                </a:ext>
              </a:extLst>
            </p:cNvPr>
            <p:cNvSpPr/>
            <p:nvPr/>
          </p:nvSpPr>
          <p:spPr>
            <a:xfrm rot="5400000">
              <a:off x="3772501" y="543611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85" name="TextBox 65">
              <a:extLst>
                <a:ext uri="{FF2B5EF4-FFF2-40B4-BE49-F238E27FC236}">
                  <a16:creationId xmlns:a16="http://schemas.microsoft.com/office/drawing/2014/main" id="{E8F79C82-2EB0-4E85-9E5B-B56BCACD94E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542040" y="862734"/>
              <a:ext cx="937658" cy="285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</a:rPr>
                <a:t>Personal data</a:t>
              </a:r>
            </a:p>
          </p:txBody>
        </p:sp>
      </p:grpSp>
      <p:grpSp>
        <p:nvGrpSpPr>
          <p:cNvPr id="86" name="Group 5">
            <a:extLst>
              <a:ext uri="{FF2B5EF4-FFF2-40B4-BE49-F238E27FC236}">
                <a16:creationId xmlns:a16="http://schemas.microsoft.com/office/drawing/2014/main" id="{1E09AC5C-23E3-4385-89A4-D3CF432D7576}"/>
              </a:ext>
            </a:extLst>
          </p:cNvPr>
          <p:cNvGrpSpPr/>
          <p:nvPr/>
        </p:nvGrpSpPr>
        <p:grpSpPr>
          <a:xfrm>
            <a:off x="7025302" y="1778923"/>
            <a:ext cx="963229" cy="833975"/>
            <a:chOff x="3542759" y="506412"/>
            <a:chExt cx="937658" cy="515983"/>
          </a:xfrm>
          <a:solidFill>
            <a:srgbClr val="AC5454"/>
          </a:solidFill>
        </p:grpSpPr>
        <p:sp>
          <p:nvSpPr>
            <p:cNvPr id="87" name="Isosceles Triangle 33">
              <a:extLst>
                <a:ext uri="{FF2B5EF4-FFF2-40B4-BE49-F238E27FC236}">
                  <a16:creationId xmlns:a16="http://schemas.microsoft.com/office/drawing/2014/main" id="{89BF6AD3-9E64-45CD-8231-228FE88A5C25}"/>
                </a:ext>
              </a:extLst>
            </p:cNvPr>
            <p:cNvSpPr/>
            <p:nvPr/>
          </p:nvSpPr>
          <p:spPr>
            <a:xfrm rot="5400000">
              <a:off x="3773220" y="315199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88" name="TextBox 35">
              <a:extLst>
                <a:ext uri="{FF2B5EF4-FFF2-40B4-BE49-F238E27FC236}">
                  <a16:creationId xmlns:a16="http://schemas.microsoft.com/office/drawing/2014/main" id="{47E80AA4-1518-473C-A07D-C9CEA99EB89B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542759" y="666897"/>
              <a:ext cx="937658" cy="285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</a:rPr>
                <a:t>Confidential data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89" name="Right Arrow 82">
            <a:extLst>
              <a:ext uri="{FF2B5EF4-FFF2-40B4-BE49-F238E27FC236}">
                <a16:creationId xmlns:a16="http://schemas.microsoft.com/office/drawing/2014/main" id="{821F8064-102D-40E4-969A-2E9164D7436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575756" y="432261"/>
            <a:ext cx="998269" cy="42760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Actions</a:t>
            </a:r>
          </a:p>
        </p:txBody>
      </p:sp>
      <p:sp>
        <p:nvSpPr>
          <p:cNvPr id="92" name="TextBox 72">
            <a:extLst>
              <a:ext uri="{FF2B5EF4-FFF2-40B4-BE49-F238E27FC236}">
                <a16:creationId xmlns:a16="http://schemas.microsoft.com/office/drawing/2014/main" id="{10C4D14A-4EFE-4394-A7FB-89FF45D332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57748" y="508462"/>
            <a:ext cx="963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Flags</a:t>
            </a:r>
          </a:p>
        </p:txBody>
      </p:sp>
      <p:grpSp>
        <p:nvGrpSpPr>
          <p:cNvPr id="93" name="Groep 92">
            <a:extLst>
              <a:ext uri="{FF2B5EF4-FFF2-40B4-BE49-F238E27FC236}">
                <a16:creationId xmlns:a16="http://schemas.microsoft.com/office/drawing/2014/main" id="{1DACA85D-E3F6-41C4-93D2-65BB9824B0F7}"/>
              </a:ext>
            </a:extLst>
          </p:cNvPr>
          <p:cNvGrpSpPr/>
          <p:nvPr/>
        </p:nvGrpSpPr>
        <p:grpSpPr>
          <a:xfrm>
            <a:off x="8425550" y="3556437"/>
            <a:ext cx="998269" cy="833975"/>
            <a:chOff x="8430904" y="3293243"/>
            <a:chExt cx="1296148" cy="1097169"/>
          </a:xfrm>
        </p:grpSpPr>
        <p:sp>
          <p:nvSpPr>
            <p:cNvPr id="94" name="Isosceles Triangle 74">
              <a:extLst>
                <a:ext uri="{FF2B5EF4-FFF2-40B4-BE49-F238E27FC236}">
                  <a16:creationId xmlns:a16="http://schemas.microsoft.com/office/drawing/2014/main" id="{68601581-C864-49A3-85A5-6D92B6191AA2}"/>
                </a:ext>
              </a:extLst>
            </p:cNvPr>
            <p:cNvSpPr/>
            <p:nvPr/>
          </p:nvSpPr>
          <p:spPr>
            <a:xfrm rot="5400000">
              <a:off x="8507096" y="3242677"/>
              <a:ext cx="1097169" cy="1198301"/>
            </a:xfrm>
            <a:prstGeom prst="triangle">
              <a:avLst/>
            </a:prstGeom>
            <a:solidFill>
              <a:srgbClr val="AC5454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95" name="TextBox 78">
              <a:extLst>
                <a:ext uri="{FF2B5EF4-FFF2-40B4-BE49-F238E27FC236}">
                  <a16:creationId xmlns:a16="http://schemas.microsoft.com/office/drawing/2014/main" id="{FFBAB35F-D035-48D7-8631-F81DEB80904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430904" y="3560422"/>
              <a:ext cx="1296148" cy="607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</a:rPr>
                <a:t>Closed access</a:t>
              </a:r>
            </a:p>
          </p:txBody>
        </p:sp>
      </p:grpSp>
      <p:sp>
        <p:nvSpPr>
          <p:cNvPr id="96" name="TextBox 80">
            <a:extLst>
              <a:ext uri="{FF2B5EF4-FFF2-40B4-BE49-F238E27FC236}">
                <a16:creationId xmlns:a16="http://schemas.microsoft.com/office/drawing/2014/main" id="{44A71418-0871-4B37-9E04-47CCC16845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87713" y="1973075"/>
            <a:ext cx="9982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41" name="Right Arrow 52">
            <a:extLst>
              <a:ext uri="{FF2B5EF4-FFF2-40B4-BE49-F238E27FC236}">
                <a16:creationId xmlns:a16="http://schemas.microsoft.com/office/drawing/2014/main" id="{AA6B18FD-F762-46DA-91D7-460C02F63D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3" y="2319127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Anonymize</a:t>
            </a:r>
          </a:p>
        </p:txBody>
      </p:sp>
      <p:sp>
        <p:nvSpPr>
          <p:cNvPr id="42" name="Right Arrow 49">
            <a:extLst>
              <a:ext uri="{FF2B5EF4-FFF2-40B4-BE49-F238E27FC236}">
                <a16:creationId xmlns:a16="http://schemas.microsoft.com/office/drawing/2014/main" id="{C741F8AC-30F0-429B-8880-9F0B8EEAE47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72340" y="1487061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43" name="Right Arrow 46">
            <a:extLst>
              <a:ext uri="{FF2B5EF4-FFF2-40B4-BE49-F238E27FC236}">
                <a16:creationId xmlns:a16="http://schemas.microsoft.com/office/drawing/2014/main" id="{2AB7CFF4-8F71-4332-9606-488EFB61548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653298" y="3954405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44" name="Right Arrow 61">
            <a:extLst>
              <a:ext uri="{FF2B5EF4-FFF2-40B4-BE49-F238E27FC236}">
                <a16:creationId xmlns:a16="http://schemas.microsoft.com/office/drawing/2014/main" id="{3F3C6566-F848-4413-B0E2-5BE436D5C3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654047" y="3158928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45" name="Right Arrow 58">
            <a:extLst>
              <a:ext uri="{FF2B5EF4-FFF2-40B4-BE49-F238E27FC236}">
                <a16:creationId xmlns:a16="http://schemas.microsoft.com/office/drawing/2014/main" id="{B2F92E40-CFFD-46B3-B7D3-C897715B884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653795" y="2309853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Transcribe</a:t>
            </a:r>
          </a:p>
        </p:txBody>
      </p:sp>
      <p:sp>
        <p:nvSpPr>
          <p:cNvPr id="46" name="Right Arrow 55">
            <a:extLst>
              <a:ext uri="{FF2B5EF4-FFF2-40B4-BE49-F238E27FC236}">
                <a16:creationId xmlns:a16="http://schemas.microsoft.com/office/drawing/2014/main" id="{C930FFD0-7ECD-4F47-8F98-DD12081274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653795" y="1480113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Delete</a:t>
            </a:r>
          </a:p>
        </p:txBody>
      </p:sp>
      <p:sp>
        <p:nvSpPr>
          <p:cNvPr id="47" name="Right Arrow 43">
            <a:extLst>
              <a:ext uri="{FF2B5EF4-FFF2-40B4-BE49-F238E27FC236}">
                <a16:creationId xmlns:a16="http://schemas.microsoft.com/office/drawing/2014/main" id="{FD54E6E8-65FD-4561-ABB5-065F7141B5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22719" y="3926657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49" name="Right Arrow 37">
            <a:extLst>
              <a:ext uri="{FF2B5EF4-FFF2-40B4-BE49-F238E27FC236}">
                <a16:creationId xmlns:a16="http://schemas.microsoft.com/office/drawing/2014/main" id="{3696CE67-D659-4AB1-A469-C75D4823E5E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97213" y="2285797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50" name="Right Arrow 32">
            <a:extLst>
              <a:ext uri="{FF2B5EF4-FFF2-40B4-BE49-F238E27FC236}">
                <a16:creationId xmlns:a16="http://schemas.microsoft.com/office/drawing/2014/main" id="{9EAB28E1-A026-47D4-92BF-4C207BAFE50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97213" y="1462943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51" name="Right Arrow 93">
            <a:extLst>
              <a:ext uri="{FF2B5EF4-FFF2-40B4-BE49-F238E27FC236}">
                <a16:creationId xmlns:a16="http://schemas.microsoft.com/office/drawing/2014/main" id="{9433D75C-1E21-49A5-9058-911F0510C96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11797" y="3158927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Copy</a:t>
            </a:r>
          </a:p>
        </p:txBody>
      </p:sp>
      <p:sp>
        <p:nvSpPr>
          <p:cNvPr id="52" name="Right Arrow 96">
            <a:extLst>
              <a:ext uri="{FF2B5EF4-FFF2-40B4-BE49-F238E27FC236}">
                <a16:creationId xmlns:a16="http://schemas.microsoft.com/office/drawing/2014/main" id="{C5DB7FD8-6628-4960-A17C-5D11C6A3088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3" y="3985457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53" name="Right Arrow 96">
            <a:extLst>
              <a:ext uri="{FF2B5EF4-FFF2-40B4-BE49-F238E27FC236}">
                <a16:creationId xmlns:a16="http://schemas.microsoft.com/office/drawing/2014/main" id="{ACCA0BB2-4B48-4357-9E13-0AC59CF095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653298" y="4803480"/>
            <a:ext cx="936364" cy="5037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" name="Right Arrow 37">
            <a:extLst>
              <a:ext uri="{FF2B5EF4-FFF2-40B4-BE49-F238E27FC236}">
                <a16:creationId xmlns:a16="http://schemas.microsoft.com/office/drawing/2014/main" id="{D4544582-E5CF-75F1-DE25-CBD13B7B3A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22719" y="3200324"/>
            <a:ext cx="936364" cy="55919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Pseudonymisation</a:t>
            </a:r>
          </a:p>
        </p:txBody>
      </p:sp>
    </p:spTree>
    <p:extLst>
      <p:ext uri="{BB962C8B-B14F-4D97-AF65-F5344CB8AC3E}">
        <p14:creationId xmlns:p14="http://schemas.microsoft.com/office/powerpoint/2010/main" val="138660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AFDE-A646-D2B6-C534-D63636C96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698" y="287344"/>
            <a:ext cx="10515600" cy="269610"/>
          </a:xfrm>
        </p:spPr>
        <p:txBody>
          <a:bodyPr>
            <a:noAutofit/>
          </a:bodyPr>
          <a:lstStyle/>
          <a:p>
            <a:pPr algn="ctr"/>
            <a:r>
              <a:rPr lang="en-GB" sz="1800" b="1" dirty="0"/>
              <a:t>Instructions for Assignment 2 – DFM #2</a:t>
            </a:r>
            <a:endParaRPr lang="nl-NL" sz="18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C4D71B-613A-2637-0409-211FA475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5</a:t>
            </a:fld>
            <a:endParaRPr lang="nl-N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A569D-C26D-9A3A-FC3A-5810B3641A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1433" y="635609"/>
            <a:ext cx="117408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libri  "/>
                <a:ea typeface="+mn-lt"/>
                <a:cs typeface="+mn-lt"/>
              </a:rPr>
              <a:t>Please read these instructions carefully</a:t>
            </a:r>
            <a:r>
              <a:rPr lang="en-US" sz="1600" dirty="0">
                <a:latin typeface="Calibri  "/>
                <a:ea typeface="+mn-lt"/>
                <a:cs typeface="+mn-lt"/>
              </a:rPr>
              <a:t> before starting the assignment. </a:t>
            </a:r>
          </a:p>
          <a:p>
            <a:endParaRPr lang="en-US" sz="1400" dirty="0"/>
          </a:p>
          <a:p>
            <a:r>
              <a:rPr lang="en-US" sz="1400" dirty="0"/>
              <a:t>In </a:t>
            </a:r>
            <a:r>
              <a:rPr lang="en-US" sz="1400" b="1" dirty="0"/>
              <a:t>Assignment 1 </a:t>
            </a:r>
            <a:r>
              <a:rPr lang="en-US" sz="1400" dirty="0"/>
              <a:t>you reflected on the </a:t>
            </a:r>
            <a:r>
              <a:rPr lang="en-US" sz="1400" b="1" dirty="0"/>
              <a:t>Theme </a:t>
            </a:r>
            <a:r>
              <a:rPr lang="en-GB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 Storage &amp; Backup 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(slide 3)</a:t>
            </a:r>
            <a:r>
              <a:rPr lang="en-GB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research data/objects of your project. </a:t>
            </a:r>
          </a:p>
          <a:p>
            <a:endParaRPr lang="en-GB" sz="1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Now it is t</a:t>
            </a:r>
            <a:r>
              <a:rPr lang="en-US" sz="1400" kern="100" dirty="0"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ime to complete </a:t>
            </a:r>
            <a:r>
              <a:rPr lang="en-US" sz="1400" b="1" kern="100" dirty="0"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Assignment 2.</a:t>
            </a:r>
            <a:r>
              <a:rPr lang="en-US" sz="1400" kern="100" dirty="0"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These are the </a:t>
            </a:r>
            <a:r>
              <a:rPr lang="en-US" sz="1400" b="1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TWO steps </a:t>
            </a:r>
            <a:r>
              <a:rPr lang="en-US" sz="1400" kern="100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you will need to follow.</a:t>
            </a:r>
          </a:p>
          <a:p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1. R</a:t>
            </a:r>
            <a:r>
              <a:rPr lang="en-US" sz="1400" b="1" dirty="0"/>
              <a:t>eview the Theme </a:t>
            </a:r>
            <a:r>
              <a:rPr lang="en-GB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 Storage &amp; Backup (slide 3) </a:t>
            </a:r>
            <a:r>
              <a:rPr lang="en-US" sz="1400" dirty="0"/>
              <a:t>and make necessary updates to your research data/objects according to the feedback of your peers and instructors.</a:t>
            </a:r>
          </a:p>
          <a:p>
            <a:endParaRPr lang="en-US" sz="1400" dirty="0"/>
          </a:p>
          <a:p>
            <a:r>
              <a:rPr lang="en-US" sz="1400" b="1" dirty="0"/>
              <a:t>Step 2. Continue developing your DFM </a:t>
            </a:r>
            <a:r>
              <a:rPr lang="en-US" sz="1400" dirty="0"/>
              <a:t>by reflecting on </a:t>
            </a:r>
            <a:r>
              <a:rPr lang="en-US" sz="1400" b="1" dirty="0"/>
              <a:t>Themes (2) to (7)</a:t>
            </a:r>
            <a:r>
              <a:rPr lang="en-GB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(2) Organisation, (3) Documentation, (4) Metadata, (5) Format, (6) Access, and (7) Publication. </a:t>
            </a:r>
            <a:r>
              <a:rPr lang="en-GB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that, read the instructions of each theme, and fill out the respective boxes.</a:t>
            </a:r>
          </a:p>
          <a:p>
            <a:endParaRPr lang="en-GB" sz="1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note, that a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 these themes </a:t>
            </a:r>
            <a:r>
              <a:rPr lang="en-GB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 to the research data/objects you listed in Assignment 1 (slide </a:t>
            </a:r>
            <a:r>
              <a:rPr lang="en-GB" sz="1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GB" sz="14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2A57DF4F-4C65-927A-699C-7A62733EE4C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3997" y="3550022"/>
            <a:ext cx="11535771" cy="2205378"/>
            <a:chOff x="437804" y="4423265"/>
            <a:chExt cx="11175670" cy="1357782"/>
          </a:xfrm>
        </p:grpSpPr>
        <p:sp>
          <p:nvSpPr>
            <p:cNvPr id="6" name="Rectangle: Rounded Corners 4">
              <a:extLst>
                <a:ext uri="{FF2B5EF4-FFF2-40B4-BE49-F238E27FC236}">
                  <a16:creationId xmlns:a16="http://schemas.microsoft.com/office/drawing/2014/main" id="{1EC3B033-E5A9-DD91-AD1E-70E295FAFF3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37804" y="4423265"/>
              <a:ext cx="11175670" cy="135778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EF84C47-A87B-394F-B997-9F9A2E000E3C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38001" y="4564323"/>
              <a:ext cx="10775274" cy="1139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Calibri  "/>
                  <a:ea typeface="+mn-lt"/>
                  <a:cs typeface="+mn-lt"/>
                </a:rPr>
                <a:t>Tip:</a:t>
              </a:r>
            </a:p>
            <a:p>
              <a:r>
                <a:rPr lang="en-US" sz="1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Go through the contents in </a:t>
              </a:r>
              <a:r>
                <a:rPr lang="en-US" sz="14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Module 3 and 4 </a:t>
              </a:r>
              <a:r>
                <a:rPr lang="en-US" sz="1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before proceeding to complete the assignment. Here is a summary of each module:</a:t>
              </a:r>
            </a:p>
            <a:p>
              <a:endParaRPr lang="en-US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Module 3: </a:t>
              </a:r>
              <a:r>
                <a:rPr lang="en-US" sz="1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You learned about the five key elements of the </a:t>
              </a:r>
              <a:r>
                <a:rPr lang="en-US" sz="14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FAIR principles </a:t>
              </a:r>
              <a:r>
                <a:rPr lang="en-US" sz="1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(i.e. Documentation &amp; Metadata, Interoperability, Access to the research data/objects of your project, Persistent Identifiers and Licences)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4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Module 4: </a:t>
              </a:r>
              <a:r>
                <a:rPr lang="en-US" sz="1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You explored some </a:t>
              </a:r>
              <a:r>
                <a:rPr lang="en-US" sz="14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best practices for the organisation, documentation and publication </a:t>
              </a:r>
              <a:r>
                <a:rPr lang="en-US" sz="1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research data/objects</a:t>
              </a:r>
              <a:r>
                <a:rPr lang="en-US" sz="14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7282550C-C993-E5EE-C395-5E25AB6D2794}"/>
              </a:ext>
            </a:extLst>
          </p:cNvPr>
          <p:cNvSpPr txBox="1"/>
          <p:nvPr/>
        </p:nvSpPr>
        <p:spPr>
          <a:xfrm>
            <a:off x="1643573" y="6198255"/>
            <a:ext cx="102161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b="1" dirty="0"/>
          </a:p>
          <a:p>
            <a:r>
              <a:rPr lang="en-GB" sz="1400" b="1" dirty="0"/>
              <a:t>Attention! Do not forget to save this template as: Assignment 2- {your name}  and upload it in the corresponding group on Brightspace!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1766153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35EE44-0A30-10FF-11B6-332F205F2D1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4088A8-6671-CD2A-4447-00DD3FFFBD9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925D3E-A83B-C7A0-6EE8-AAC400B2DA3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D69ED902-D6D9-4EE0-97FF-47651DD2F3D6}" type="slidenum">
              <a:rPr lang="nl-NL" smtClean="0"/>
              <a:t>6</a:t>
            </a:fld>
            <a:endParaRPr lang="nl-NL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977223-ED22-45BB-C887-4AF4622F48E4}"/>
              </a:ext>
            </a:extLst>
          </p:cNvPr>
          <p:cNvSpPr txBox="1">
            <a:spLocks/>
          </p:cNvSpPr>
          <p:nvPr/>
        </p:nvSpPr>
        <p:spPr>
          <a:xfrm>
            <a:off x="224160" y="2550985"/>
            <a:ext cx="4623047" cy="2812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also have a look at </a:t>
            </a:r>
            <a:r>
              <a:rPr lang="en-GB" sz="12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examples of naming conventions here</a:t>
            </a:r>
            <a:r>
              <a:rPr lang="en-GB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1855DA-691C-273B-7BBC-4E7112DC79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21279" y="1456807"/>
            <a:ext cx="4978153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also take a look at the </a:t>
            </a:r>
            <a:r>
              <a:rPr lang="en-GB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examples of research compendium here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69811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022384-7B25-7B49-BB48-4998ECC1B1F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5AFEDB-38E8-4E12-D488-641A9EB9464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822E2FF-E995-D09C-37F1-3C4086B05D6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965E3F-6393-E434-DAE6-2146BD7CCD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60838" y="4829030"/>
            <a:ext cx="4876850" cy="15334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1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/>
              </a:rPr>
              <a:t>Popular tools for code documentation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1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4"/>
              </a:rPr>
              <a:t>Readme file template Cornell University 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1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5"/>
              </a:rPr>
              <a:t>Readme files standards from 4TU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1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6"/>
              </a:rPr>
              <a:t>Bricks (a uniform metadata schema for buildings)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1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7" action="ppaction://hlinkfile"/>
              </a:rPr>
              <a:t>Model and data cards for learning models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100" u="sng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8"/>
              </a:rPr>
              <a:t>Jupyter</a:t>
            </a:r>
            <a:r>
              <a:rPr lang="en-US" sz="11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8"/>
              </a:rPr>
              <a:t> notebooks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1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9" action="ppaction://hlinkfile"/>
              </a:rPr>
              <a:t>TU Delft Electronic Lab Notebooks (ELNs)</a:t>
            </a:r>
            <a:endParaRPr lang="es-ES" sz="11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1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10"/>
              </a:rPr>
              <a:t>Quarto converts markdown to websites, pdfs, </a:t>
            </a:r>
            <a:r>
              <a:rPr lang="en-US" sz="1100" u="sng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10"/>
              </a:rPr>
              <a:t>ebooks</a:t>
            </a:r>
            <a:r>
              <a:rPr lang="en-US" sz="1100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10"/>
              </a:rPr>
              <a:t> and many other things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34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04E788-FA64-7224-76C4-302C87FE04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874DB-7D40-D1AC-0D95-00B393C04B9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142B6DE-EDAC-A4E8-A9A3-07658CED7DA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251323-9487-CE4D-F8EE-7FEC9A46FCB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5007" y="4465234"/>
            <a:ext cx="4225770" cy="111017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100" u="sng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Project Object Model (POM) for Marven</a:t>
            </a:r>
            <a:endParaRPr lang="es-ES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100" u="sng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Model and data cards for machine learning models</a:t>
            </a:r>
            <a:endParaRPr lang="es-ES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100" u="sng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CodeMeta for software</a:t>
            </a:r>
            <a:endParaRPr lang="es-ES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100" u="sng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Metadata assistant for hugging ML models</a:t>
            </a:r>
            <a:endParaRPr lang="es-ES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57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42DA2-CCF7-EE6F-86F2-CBA2D59DF24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709861-1B04-0863-3811-FD069E494B0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079514-8AB6-F958-04AC-60B6E6C7326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DF7B94-DDE7-336F-4B4E-05E5BEBDA6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D69ED902-D6D9-4EE0-97FF-47651DD2F3D6}" type="slidenum">
              <a:rPr lang="nl-NL" smtClean="0"/>
              <a:t>9</a:t>
            </a:fld>
            <a:endParaRPr lang="nl-N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3D41AD-0411-6885-104E-84653B2E84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7825" y="2965450"/>
            <a:ext cx="4676775" cy="83292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Recommendations: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	 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Python modules conversion for </a:t>
            </a:r>
            <a:r>
              <a:rPr lang="en-GB" sz="11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</a:t>
            </a:r>
            <a:r>
              <a:rPr lang="en-GB" sz="1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atlab</a:t>
            </a: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users</a:t>
            </a:r>
            <a:endParaRPr lang="es-E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List of preferred file formats provided by 4TU.ResearchData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25305567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 algn="l"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3000</TotalTime>
  <Words>1350</Words>
  <Application>Microsoft Office PowerPoint</Application>
  <PresentationFormat>Widescreen</PresentationFormat>
  <Paragraphs>118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 docs-Calibri'</vt:lpstr>
      <vt:lpstr>Abadi Extra Light</vt:lpstr>
      <vt:lpstr>Arial</vt:lpstr>
      <vt:lpstr>Calibri</vt:lpstr>
      <vt:lpstr>Calibri  </vt:lpstr>
      <vt:lpstr>Calibri Light</vt:lpstr>
      <vt:lpstr>docs-Calibri</vt:lpstr>
      <vt:lpstr>Kantoorthema</vt:lpstr>
      <vt:lpstr>1_Kantoorthema</vt:lpstr>
      <vt:lpstr>Introduction to Assignments 1, 2 - Data Flow Map (DFM) </vt:lpstr>
      <vt:lpstr>Instructions for Assignment 1 – DFM #1</vt:lpstr>
      <vt:lpstr>PowerPoint Presentation</vt:lpstr>
      <vt:lpstr>PowerPoint Presentation</vt:lpstr>
      <vt:lpstr>Instructions for Assignment 2 – DFM #2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Roséane Cathy Singotani</dc:creator>
  <cp:lastModifiedBy>Maribel Barrera-Coronel</cp:lastModifiedBy>
  <cp:revision>447</cp:revision>
  <dcterms:created xsi:type="dcterms:W3CDTF">2020-09-21T08:33:40Z</dcterms:created>
  <dcterms:modified xsi:type="dcterms:W3CDTF">2023-10-30T10:32:13Z</dcterms:modified>
</cp:coreProperties>
</file>